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74" r:id="rId2"/>
    <p:sldId id="256" r:id="rId3"/>
    <p:sldId id="1958" r:id="rId4"/>
    <p:sldId id="259" r:id="rId5"/>
    <p:sldId id="260" r:id="rId6"/>
    <p:sldId id="1959" r:id="rId7"/>
    <p:sldId id="262" r:id="rId8"/>
    <p:sldId id="1960" r:id="rId9"/>
    <p:sldId id="1961"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CB41"/>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49" autoAdjust="0"/>
  </p:normalViewPr>
  <p:slideViewPr>
    <p:cSldViewPr snapToGrid="0">
      <p:cViewPr varScale="1">
        <p:scale>
          <a:sx n="103" d="100"/>
          <a:sy n="103" d="100"/>
        </p:scale>
        <p:origin x="866" y="41"/>
      </p:cViewPr>
      <p:guideLst>
        <p:guide orient="horz" pos="1620"/>
        <p:guide pos="2880"/>
      </p:guideLst>
    </p:cSldViewPr>
  </p:slideViewPr>
  <p:notesTextViewPr>
    <p:cViewPr>
      <p:scale>
        <a:sx n="1" d="1"/>
        <a:sy n="1" d="1"/>
      </p:scale>
      <p:origin x="0" y="0"/>
    </p:cViewPr>
  </p:notesTextViewPr>
  <p:sorterViewPr>
    <p:cViewPr>
      <p:scale>
        <a:sx n="190" d="100"/>
        <a:sy n="1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 Hagan" userId="72494b2d-1ce2-4e26-88a0-dbd14b35678e" providerId="ADAL" clId="{8595953E-6FA2-4EE5-AF9E-5B0B070523F7}"/>
    <pc:docChg chg="modSld">
      <pc:chgData name="Tod Hagan" userId="72494b2d-1ce2-4e26-88a0-dbd14b35678e" providerId="ADAL" clId="{8595953E-6FA2-4EE5-AF9E-5B0B070523F7}" dt="2022-11-14T19:15:12.010" v="0" actId="5793"/>
      <pc:docMkLst>
        <pc:docMk/>
      </pc:docMkLst>
      <pc:sldChg chg="modNotesTx">
        <pc:chgData name="Tod Hagan" userId="72494b2d-1ce2-4e26-88a0-dbd14b35678e" providerId="ADAL" clId="{8595953E-6FA2-4EE5-AF9E-5B0B070523F7}" dt="2022-11-14T19:15:12.010" v="0" actId="5793"/>
        <pc:sldMkLst>
          <pc:docMk/>
          <pc:sldMk cId="783590774" sldId="19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xfrm>
            <a:off x="381000" y="685800"/>
            <a:ext cx="6096000" cy="3429000"/>
          </a:xfrm>
          <a:prstGeom prst="rect">
            <a:avLst/>
          </a:prstGeom>
        </p:spPr>
        <p:txBody>
          <a:bodyPr/>
          <a:lstStyle/>
          <a:p>
            <a:endParaRPr/>
          </a:p>
        </p:txBody>
      </p:sp>
      <p:sp>
        <p:nvSpPr>
          <p:cNvPr id="463" name="Shape 463"/>
          <p:cNvSpPr>
            <a:spLocks noGrp="1"/>
          </p:cNvSpPr>
          <p:nvPr>
            <p:ph type="body" sz="quarter" idx="1"/>
          </p:nvPr>
        </p:nvSpPr>
        <p:spPr>
          <a:prstGeom prst="rect">
            <a:avLst/>
          </a:prstGeom>
        </p:spPr>
        <p:txBody>
          <a:bodyPr/>
          <a:lstStyle/>
          <a:p>
            <a:pPr marL="158750" indent="0">
              <a:buNone/>
            </a:pPr>
            <a:endParaRPr/>
          </a:p>
        </p:txBody>
      </p:sp>
    </p:spTree>
    <p:extLst>
      <p:ext uri="{BB962C8B-B14F-4D97-AF65-F5344CB8AC3E}">
        <p14:creationId xmlns:p14="http://schemas.microsoft.com/office/powerpoint/2010/main" val="324598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46ccf0a6a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46ccf0a6a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6ccf0a6a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46ccf0a6a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6ccf0a6a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46ccf0a6a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28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6ccf0a6a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6ccf0a6a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46ccf0a6a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46ccf0a6a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5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A3C8-A207-4B26-988B-71A83F21475D}"/>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273F89C7-3261-4597-9DA9-979A5A7D7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36EB91-C439-4E94-9EA2-003B4EA18239}"/>
              </a:ext>
            </a:extLst>
          </p:cNvPr>
          <p:cNvSpPr>
            <a:spLocks noGrp="1"/>
          </p:cNvSpPr>
          <p:nvPr>
            <p:ph type="ftr" sz="quarter" idx="11"/>
          </p:nvPr>
        </p:nvSpPr>
        <p:spPr/>
        <p:txBody>
          <a:bodyPr/>
          <a:lstStyle/>
          <a:p>
            <a:r>
              <a:rPr lang="en-US"/>
              <a:t>2021 </a:t>
            </a:r>
            <a:r>
              <a:rPr lang="en-US" err="1"/>
              <a:t>Securboration</a:t>
            </a:r>
            <a:r>
              <a:rPr lang="en-US"/>
              <a:t>, Inc. Company Proprietary</a:t>
            </a:r>
          </a:p>
          <a:p>
            <a:endParaRPr lang="en-US"/>
          </a:p>
        </p:txBody>
      </p:sp>
      <p:sp>
        <p:nvSpPr>
          <p:cNvPr id="6" name="Slide Number Placeholder 5">
            <a:extLst>
              <a:ext uri="{FF2B5EF4-FFF2-40B4-BE49-F238E27FC236}">
                <a16:creationId xmlns:a16="http://schemas.microsoft.com/office/drawing/2014/main" id="{C645FA68-9F64-4181-B5B9-38607AA4FA4B}"/>
              </a:ext>
            </a:extLst>
          </p:cNvPr>
          <p:cNvSpPr>
            <a:spLocks noGrp="1"/>
          </p:cNvSpPr>
          <p:nvPr>
            <p:ph type="sldNum" sz="quarter" idx="12"/>
          </p:nvPr>
        </p:nvSpPr>
        <p:spPr/>
        <p:txBody>
          <a:bodyPr/>
          <a:lstStyle/>
          <a:p>
            <a:fld id="{3EEE0270-A3E1-4899-95EE-B1A8867AD4E4}" type="slidenum">
              <a:rPr lang="en-US" smtClean="0"/>
              <a:t>‹#›</a:t>
            </a:fld>
            <a:endParaRPr lang="en-US"/>
          </a:p>
        </p:txBody>
      </p:sp>
      <p:cxnSp>
        <p:nvCxnSpPr>
          <p:cNvPr id="7" name="Straight Connector 6">
            <a:extLst>
              <a:ext uri="{FF2B5EF4-FFF2-40B4-BE49-F238E27FC236}">
                <a16:creationId xmlns:a16="http://schemas.microsoft.com/office/drawing/2014/main" id="{64418FDC-C179-426F-BF8C-A59E07B4315A}"/>
              </a:ext>
            </a:extLst>
          </p:cNvPr>
          <p:cNvCxnSpPr/>
          <p:nvPr userDrawn="1"/>
        </p:nvCxnSpPr>
        <p:spPr>
          <a:xfrm>
            <a:off x="401334" y="974761"/>
            <a:ext cx="863350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32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1BE10092-0C23-0C5E-72CE-123361B47E47}"/>
              </a:ext>
            </a:extLst>
          </p:cNvPr>
          <p:cNvPicPr>
            <a:picLocks noChangeAspect="1"/>
          </p:cNvPicPr>
          <p:nvPr userDrawn="1"/>
        </p:nvPicPr>
        <p:blipFill>
          <a:blip r:embed="rId2"/>
          <a:stretch>
            <a:fillRect/>
          </a:stretch>
        </p:blipFill>
        <p:spPr>
          <a:xfrm>
            <a:off x="1980706" y="4573666"/>
            <a:ext cx="750507" cy="572701"/>
          </a:xfrm>
          <a:prstGeom prst="rect">
            <a:avLst/>
          </a:prstGeom>
        </p:spPr>
      </p:pic>
      <p:pic>
        <p:nvPicPr>
          <p:cNvPr id="3" name="Picture 2">
            <a:extLst>
              <a:ext uri="{FF2B5EF4-FFF2-40B4-BE49-F238E27FC236}">
                <a16:creationId xmlns:a16="http://schemas.microsoft.com/office/drawing/2014/main" id="{9A3097BE-6FFB-1FBE-5393-A17C92A145CD}"/>
              </a:ext>
            </a:extLst>
          </p:cNvPr>
          <p:cNvPicPr>
            <a:picLocks noChangeAspect="1"/>
          </p:cNvPicPr>
          <p:nvPr userDrawn="1"/>
        </p:nvPicPr>
        <p:blipFill>
          <a:blip r:embed="rId3"/>
          <a:stretch>
            <a:fillRect/>
          </a:stretch>
        </p:blipFill>
        <p:spPr>
          <a:xfrm>
            <a:off x="2853090" y="4508308"/>
            <a:ext cx="526486" cy="63805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2.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DD5B-0DDE-2C95-4A69-14A31F44810B}"/>
              </a:ext>
            </a:extLst>
          </p:cNvPr>
          <p:cNvSpPr>
            <a:spLocks noGrp="1"/>
          </p:cNvSpPr>
          <p:nvPr>
            <p:ph type="ctrTitle"/>
          </p:nvPr>
        </p:nvSpPr>
        <p:spPr/>
        <p:txBody>
          <a:bodyPr>
            <a:normAutofit fontScale="90000"/>
          </a:bodyPr>
          <a:lstStyle/>
          <a:p>
            <a:r>
              <a:rPr lang="en-US"/>
              <a:t>Securboration</a:t>
            </a:r>
            <a:br>
              <a:rPr lang="en-US"/>
            </a:br>
            <a:r>
              <a:rPr lang="en-US"/>
              <a:t>Technology Conference</a:t>
            </a:r>
            <a:br>
              <a:rPr lang="en-US"/>
            </a:br>
            <a:r>
              <a:rPr lang="en-US"/>
              <a:t>Operational Cyber LOB</a:t>
            </a:r>
          </a:p>
        </p:txBody>
      </p:sp>
      <p:sp>
        <p:nvSpPr>
          <p:cNvPr id="3" name="Subtitle 2">
            <a:extLst>
              <a:ext uri="{FF2B5EF4-FFF2-40B4-BE49-F238E27FC236}">
                <a16:creationId xmlns:a16="http://schemas.microsoft.com/office/drawing/2014/main" id="{7FFAE85B-EA1B-2C73-F260-94FE790F8D16}"/>
              </a:ext>
            </a:extLst>
          </p:cNvPr>
          <p:cNvSpPr>
            <a:spLocks noGrp="1"/>
          </p:cNvSpPr>
          <p:nvPr>
            <p:ph type="subTitle" idx="1"/>
          </p:nvPr>
        </p:nvSpPr>
        <p:spPr/>
        <p:txBody>
          <a:bodyPr/>
          <a:lstStyle/>
          <a:p>
            <a:r>
              <a:rPr lang="en-US"/>
              <a:t>15 Nov 2022</a:t>
            </a:r>
          </a:p>
        </p:txBody>
      </p:sp>
      <p:pic>
        <p:nvPicPr>
          <p:cNvPr id="4" name="Google Shape;64;p14">
            <a:extLst>
              <a:ext uri="{FF2B5EF4-FFF2-40B4-BE49-F238E27FC236}">
                <a16:creationId xmlns:a16="http://schemas.microsoft.com/office/drawing/2014/main" id="{D61D9F8B-6D8E-8F5B-6F46-D5D5B932435F}"/>
              </a:ext>
            </a:extLst>
          </p:cNvPr>
          <p:cNvPicPr preferRelativeResize="0"/>
          <p:nvPr/>
        </p:nvPicPr>
        <p:blipFill rotWithShape="1">
          <a:blip r:embed="rId2">
            <a:alphaModFix/>
          </a:blip>
          <a:srcRect t="7589" b="11674"/>
          <a:stretch/>
        </p:blipFill>
        <p:spPr>
          <a:xfrm>
            <a:off x="0" y="4469125"/>
            <a:ext cx="1639749" cy="674375"/>
          </a:xfrm>
          <a:prstGeom prst="rect">
            <a:avLst/>
          </a:prstGeom>
          <a:noFill/>
          <a:ln>
            <a:noFill/>
          </a:ln>
        </p:spPr>
      </p:pic>
      <p:pic>
        <p:nvPicPr>
          <p:cNvPr id="6" name="Picture 5">
            <a:extLst>
              <a:ext uri="{FF2B5EF4-FFF2-40B4-BE49-F238E27FC236}">
                <a16:creationId xmlns:a16="http://schemas.microsoft.com/office/drawing/2014/main" id="{78F3BBD1-B581-8CDA-5A33-B68F33B8D79C}"/>
              </a:ext>
            </a:extLst>
          </p:cNvPr>
          <p:cNvPicPr>
            <a:picLocks noChangeAspect="1"/>
          </p:cNvPicPr>
          <p:nvPr/>
        </p:nvPicPr>
        <p:blipFill>
          <a:blip r:embed="rId3"/>
          <a:stretch>
            <a:fillRect/>
          </a:stretch>
        </p:blipFill>
        <p:spPr>
          <a:xfrm>
            <a:off x="1747397" y="4501356"/>
            <a:ext cx="825527" cy="627415"/>
          </a:xfrm>
          <a:prstGeom prst="rect">
            <a:avLst/>
          </a:prstGeom>
        </p:spPr>
      </p:pic>
      <p:pic>
        <p:nvPicPr>
          <p:cNvPr id="8" name="Picture 7">
            <a:extLst>
              <a:ext uri="{FF2B5EF4-FFF2-40B4-BE49-F238E27FC236}">
                <a16:creationId xmlns:a16="http://schemas.microsoft.com/office/drawing/2014/main" id="{059DD7F0-472F-9AD9-A928-17F7C3FA7DE8}"/>
              </a:ext>
            </a:extLst>
          </p:cNvPr>
          <p:cNvPicPr>
            <a:picLocks noChangeAspect="1"/>
          </p:cNvPicPr>
          <p:nvPr/>
        </p:nvPicPr>
        <p:blipFill>
          <a:blip r:embed="rId4"/>
          <a:stretch>
            <a:fillRect/>
          </a:stretch>
        </p:blipFill>
        <p:spPr>
          <a:xfrm>
            <a:off x="2804603" y="4442548"/>
            <a:ext cx="575636" cy="702201"/>
          </a:xfrm>
          <a:prstGeom prst="rect">
            <a:avLst/>
          </a:prstGeom>
        </p:spPr>
      </p:pic>
    </p:spTree>
    <p:extLst>
      <p:ext uri="{BB962C8B-B14F-4D97-AF65-F5344CB8AC3E}">
        <p14:creationId xmlns:p14="http://schemas.microsoft.com/office/powerpoint/2010/main" val="7185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5720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4814308" y="968855"/>
            <a:ext cx="3964650" cy="2019575"/>
          </a:xfrm>
          <a:prstGeom prst="rect">
            <a:avLst/>
          </a:prstGeom>
          <a:noFill/>
          <a:ln>
            <a:noFill/>
          </a:ln>
        </p:spPr>
      </p:pic>
      <p:pic>
        <p:nvPicPr>
          <p:cNvPr id="57" name="Google Shape;57;p13"/>
          <p:cNvPicPr preferRelativeResize="0"/>
          <p:nvPr/>
        </p:nvPicPr>
        <p:blipFill rotWithShape="1">
          <a:blip r:embed="rId4">
            <a:alphaModFix/>
          </a:blip>
          <a:srcRect l="8840" t="14116" r="8840" b="13857"/>
          <a:stretch/>
        </p:blipFill>
        <p:spPr>
          <a:xfrm>
            <a:off x="121538" y="719338"/>
            <a:ext cx="4234100" cy="3704824"/>
          </a:xfrm>
          <a:prstGeom prst="rect">
            <a:avLst/>
          </a:prstGeom>
          <a:noFill/>
          <a:ln>
            <a:noFill/>
          </a:ln>
        </p:spPr>
      </p:pic>
      <p:pic>
        <p:nvPicPr>
          <p:cNvPr id="4" name="Picture 3">
            <a:extLst>
              <a:ext uri="{FF2B5EF4-FFF2-40B4-BE49-F238E27FC236}">
                <a16:creationId xmlns:a16="http://schemas.microsoft.com/office/drawing/2014/main" id="{8C3498AD-EEEF-2C99-8CB1-24C702E3D343}"/>
              </a:ext>
            </a:extLst>
          </p:cNvPr>
          <p:cNvPicPr>
            <a:picLocks noChangeAspect="1"/>
          </p:cNvPicPr>
          <p:nvPr/>
        </p:nvPicPr>
        <p:blipFill>
          <a:blip r:embed="rId5"/>
          <a:stretch>
            <a:fillRect/>
          </a:stretch>
        </p:blipFill>
        <p:spPr>
          <a:xfrm>
            <a:off x="5241001" y="3258966"/>
            <a:ext cx="1486479" cy="1134310"/>
          </a:xfrm>
          <a:prstGeom prst="rect">
            <a:avLst/>
          </a:prstGeom>
        </p:spPr>
      </p:pic>
      <p:pic>
        <p:nvPicPr>
          <p:cNvPr id="6" name="Picture 5">
            <a:extLst>
              <a:ext uri="{FF2B5EF4-FFF2-40B4-BE49-F238E27FC236}">
                <a16:creationId xmlns:a16="http://schemas.microsoft.com/office/drawing/2014/main" id="{4C86D77A-5AA9-00FA-3E42-3833144CE379}"/>
              </a:ext>
            </a:extLst>
          </p:cNvPr>
          <p:cNvPicPr>
            <a:picLocks noChangeAspect="1"/>
          </p:cNvPicPr>
          <p:nvPr/>
        </p:nvPicPr>
        <p:blipFill>
          <a:blip r:embed="rId6"/>
          <a:stretch>
            <a:fillRect/>
          </a:stretch>
        </p:blipFill>
        <p:spPr>
          <a:xfrm>
            <a:off x="7396481" y="3160401"/>
            <a:ext cx="1042775" cy="12637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Footer Placeholder 3"/>
          <p:cNvSpPr txBox="1"/>
          <p:nvPr/>
        </p:nvSpPr>
        <p:spPr>
          <a:xfrm>
            <a:off x="3971559" y="4879255"/>
            <a:ext cx="1184869" cy="19620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4289" rIns="34289" anchor="ctr">
            <a:spAutoFit/>
          </a:bodyPr>
          <a:lstStyle>
            <a:lvl1pPr defTabSz="457200">
              <a:defRPr sz="900">
                <a:solidFill>
                  <a:srgbClr val="888888"/>
                </a:solidFill>
              </a:defRPr>
            </a:lvl1pPr>
          </a:lstStyle>
          <a:p>
            <a:pPr defTabSz="342900">
              <a:buClrTx/>
              <a:defRPr/>
            </a:pPr>
            <a:r>
              <a:rPr sz="675" kern="1200">
                <a:latin typeface="Calibri" panose="020F0502020204030204"/>
                <a:ea typeface="+mn-ea"/>
                <a:cs typeface="+mn-cs"/>
              </a:rPr>
              <a:t>Securboration Proprietary</a:t>
            </a:r>
          </a:p>
        </p:txBody>
      </p:sp>
      <p:sp>
        <p:nvSpPr>
          <p:cNvPr id="400" name="Title 1"/>
          <p:cNvSpPr txBox="1">
            <a:spLocks noGrp="1"/>
          </p:cNvSpPr>
          <p:nvPr>
            <p:ph type="title"/>
          </p:nvPr>
        </p:nvSpPr>
        <p:spPr>
          <a:xfrm>
            <a:off x="466178" y="265716"/>
            <a:ext cx="6149619" cy="794398"/>
          </a:xfrm>
          <a:prstGeom prst="rect">
            <a:avLst/>
          </a:prstGeom>
        </p:spPr>
        <p:txBody>
          <a:bodyPr/>
          <a:lstStyle>
            <a:lvl1pPr>
              <a:defRPr sz="3200"/>
            </a:lvl1pPr>
          </a:lstStyle>
          <a:p>
            <a:r>
              <a:rPr lang="en" sz="3600" b="1" u="sng"/>
              <a:t>I</a:t>
            </a:r>
            <a:r>
              <a:rPr lang="en" sz="3600" b="1"/>
              <a:t>nnovation</a:t>
            </a:r>
            <a:endParaRPr sz="3300"/>
          </a:p>
        </p:txBody>
      </p:sp>
      <p:sp>
        <p:nvSpPr>
          <p:cNvPr id="2" name="Slide Number Placeholder 4">
            <a:extLst>
              <a:ext uri="{FF2B5EF4-FFF2-40B4-BE49-F238E27FC236}">
                <a16:creationId xmlns:a16="http://schemas.microsoft.com/office/drawing/2014/main" id="{0D807DE6-3D65-F29A-463B-C49D387C2EE5}"/>
              </a:ext>
            </a:extLst>
          </p:cNvPr>
          <p:cNvSpPr txBox="1">
            <a:spLocks/>
          </p:cNvSpPr>
          <p:nvPr/>
        </p:nvSpPr>
        <p:spPr>
          <a:xfrm>
            <a:off x="8327330" y="4879254"/>
            <a:ext cx="159016" cy="19620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lang="en-US" sz="1800" b="0" i="0" u="none" strike="noStrike" cap="none" spc="0" normalizeH="0" baseline="0">
                <a:ln>
                  <a:noFill/>
                </a:ln>
                <a:solidFill>
                  <a:srgbClr val="000000"/>
                </a:solidFill>
                <a:effectLst/>
                <a:uFillTx/>
              </a:defRPr>
            </a:defPPr>
            <a:lvl1pPr marL="0" marR="0" indent="0" algn="r" defTabSz="914400" rtl="0" eaLnBrk="1" fontAlgn="auto" latinLnBrk="0" hangingPunct="0">
              <a:lnSpc>
                <a:spcPct val="100000"/>
              </a:lnSpc>
              <a:spcBef>
                <a:spcPts val="0"/>
              </a:spcBef>
              <a:spcAft>
                <a:spcPts val="0"/>
              </a:spcAft>
              <a:buClrTx/>
              <a:buSzTx/>
              <a:buFontTx/>
              <a:buNone/>
              <a:tabLst/>
              <a:defRPr kumimoji="0" sz="900" b="0" i="0" u="none" strike="noStrike" kern="1200" cap="none" spc="0" normalizeH="0" baseline="0">
                <a:ln>
                  <a:noFill/>
                </a:ln>
                <a:solidFill>
                  <a:schemeClr val="accent1"/>
                </a:solidFill>
                <a:effectLst/>
                <a:uFillTx/>
                <a:latin typeface="Trebuchet MS"/>
                <a:ea typeface="Trebuchet MS"/>
                <a:cs typeface="Trebuchet MS"/>
                <a:sym typeface="Trebuchet MS"/>
              </a:defRPr>
            </a:lvl1pPr>
            <a:lvl2pPr marL="0" marR="0" indent="457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Trebuchet MS"/>
                <a:ea typeface="Trebuchet MS"/>
                <a:cs typeface="Trebuchet MS"/>
                <a:sym typeface="Trebuchet MS"/>
              </a:defRPr>
            </a:lvl9pPr>
          </a:lstStyle>
          <a:p>
            <a:fld id="{86CB4B4D-7CA3-9044-876B-883B54F8677D}" type="slidenum">
              <a:rPr lang="en-US" sz="675"/>
              <a:pPr/>
              <a:t>3</a:t>
            </a:fld>
            <a:endParaRPr lang="en-US" sz="675"/>
          </a:p>
        </p:txBody>
      </p:sp>
      <p:sp>
        <p:nvSpPr>
          <p:cNvPr id="3" name="Rectangle 32">
            <a:extLst>
              <a:ext uri="{FF2B5EF4-FFF2-40B4-BE49-F238E27FC236}">
                <a16:creationId xmlns:a16="http://schemas.microsoft.com/office/drawing/2014/main" id="{B7F0C6AD-3992-F360-F710-D6F2652C3B20}"/>
              </a:ext>
            </a:extLst>
          </p:cNvPr>
          <p:cNvSpPr/>
          <p:nvPr/>
        </p:nvSpPr>
        <p:spPr>
          <a:xfrm>
            <a:off x="1999352" y="1086608"/>
            <a:ext cx="6004215" cy="2713463"/>
          </a:xfrm>
          <a:prstGeom prst="rect">
            <a:avLst/>
          </a:prstGeom>
          <a:solidFill>
            <a:srgbClr val="7CB5E0"/>
          </a:solidFill>
          <a:ln w="6350" cap="flat">
            <a:solidFill>
              <a:srgbClr val="000000"/>
            </a:solidFill>
            <a:prstDash val="solid"/>
            <a:miter lim="800000"/>
          </a:ln>
          <a:effectLst>
            <a:outerShdw blurRad="190500" dist="228600" dir="2700000" rotWithShape="0">
              <a:srgbClr val="000000">
                <a:alpha val="30000"/>
              </a:srgbClr>
            </a:outerShdw>
          </a:effectLst>
        </p:spPr>
        <p:txBody>
          <a:bodyPr wrap="square" lIns="34289" tIns="34289" rIns="34289" bIns="34289" numCol="1" anchor="ctr">
            <a:noAutofit/>
          </a:bodyPr>
          <a:lstStyle/>
          <a:p>
            <a:pPr algn="ctr" defTabSz="514350">
              <a:defRPr sz="1300">
                <a:solidFill>
                  <a:srgbClr val="FFFFFF"/>
                </a:solidFill>
                <a:latin typeface="+mj-lt"/>
                <a:ea typeface="+mj-ea"/>
                <a:cs typeface="+mj-cs"/>
                <a:sym typeface="Calibri"/>
              </a:defRPr>
            </a:pPr>
            <a:endParaRPr sz="975"/>
          </a:p>
        </p:txBody>
      </p:sp>
      <p:sp>
        <p:nvSpPr>
          <p:cNvPr id="4" name="Straight Arrow Connector 52">
            <a:extLst>
              <a:ext uri="{FF2B5EF4-FFF2-40B4-BE49-F238E27FC236}">
                <a16:creationId xmlns:a16="http://schemas.microsoft.com/office/drawing/2014/main" id="{F713C461-D9D9-BDE0-1903-A17ACB2503DD}"/>
              </a:ext>
            </a:extLst>
          </p:cNvPr>
          <p:cNvSpPr/>
          <p:nvPr/>
        </p:nvSpPr>
        <p:spPr>
          <a:xfrm>
            <a:off x="2472932" y="2547247"/>
            <a:ext cx="2229638" cy="1"/>
          </a:xfrm>
          <a:prstGeom prst="line">
            <a:avLst/>
          </a:prstGeom>
          <a:noFill/>
          <a:ln w="12700" cap="flat">
            <a:solidFill>
              <a:srgbClr val="4472C4"/>
            </a:solidFill>
            <a:prstDash val="solid"/>
            <a:miter lim="800000"/>
            <a:tailEnd type="triangle" w="med" len="med"/>
          </a:ln>
          <a:effectLst/>
        </p:spPr>
        <p:txBody>
          <a:bodyPr wrap="square" lIns="34289" tIns="34289" rIns="34289" bIns="34289" numCol="1" anchor="t">
            <a:noAutofit/>
          </a:bodyPr>
          <a:lstStyle/>
          <a:p>
            <a:endParaRPr sz="1050"/>
          </a:p>
        </p:txBody>
      </p:sp>
      <p:sp>
        <p:nvSpPr>
          <p:cNvPr id="5" name="Straight Arrow Connector 51">
            <a:extLst>
              <a:ext uri="{FF2B5EF4-FFF2-40B4-BE49-F238E27FC236}">
                <a16:creationId xmlns:a16="http://schemas.microsoft.com/office/drawing/2014/main" id="{92D769A1-D424-D185-1805-54DBA2CF918D}"/>
              </a:ext>
            </a:extLst>
          </p:cNvPr>
          <p:cNvSpPr/>
          <p:nvPr/>
        </p:nvSpPr>
        <p:spPr>
          <a:xfrm>
            <a:off x="2472932" y="2060422"/>
            <a:ext cx="2229638" cy="1"/>
          </a:xfrm>
          <a:prstGeom prst="line">
            <a:avLst/>
          </a:prstGeom>
          <a:noFill/>
          <a:ln w="12700" cap="flat">
            <a:solidFill>
              <a:srgbClr val="4472C4"/>
            </a:solidFill>
            <a:prstDash val="solid"/>
            <a:miter lim="800000"/>
            <a:tailEnd type="triangle" w="med" len="med"/>
          </a:ln>
          <a:effectLst/>
        </p:spPr>
        <p:txBody>
          <a:bodyPr wrap="square" lIns="34289" tIns="34289" rIns="34289" bIns="34289" numCol="1" anchor="t">
            <a:noAutofit/>
          </a:bodyPr>
          <a:lstStyle/>
          <a:p>
            <a:endParaRPr sz="1050"/>
          </a:p>
        </p:txBody>
      </p:sp>
      <p:sp>
        <p:nvSpPr>
          <p:cNvPr id="6" name="Freeform 3">
            <a:extLst>
              <a:ext uri="{FF2B5EF4-FFF2-40B4-BE49-F238E27FC236}">
                <a16:creationId xmlns:a16="http://schemas.microsoft.com/office/drawing/2014/main" id="{B3506995-450D-78A0-6F53-25644137AF28}"/>
              </a:ext>
            </a:extLst>
          </p:cNvPr>
          <p:cNvSpPr/>
          <p:nvPr/>
        </p:nvSpPr>
        <p:spPr>
          <a:xfrm rot="731871">
            <a:off x="822404" y="1595937"/>
            <a:ext cx="1410562" cy="1273442"/>
          </a:xfrm>
          <a:custGeom>
            <a:avLst/>
            <a:gdLst/>
            <a:ahLst/>
            <a:cxnLst>
              <a:cxn ang="0">
                <a:pos x="wd2" y="hd2"/>
              </a:cxn>
              <a:cxn ang="5400000">
                <a:pos x="wd2" y="hd2"/>
              </a:cxn>
              <a:cxn ang="10800000">
                <a:pos x="wd2" y="hd2"/>
              </a:cxn>
              <a:cxn ang="16200000">
                <a:pos x="wd2" y="hd2"/>
              </a:cxn>
            </a:cxnLst>
            <a:rect l="0" t="0" r="r" b="b"/>
            <a:pathLst>
              <a:path w="21600" h="21600" extrusionOk="0">
                <a:moveTo>
                  <a:pt x="6064" y="0"/>
                </a:moveTo>
                <a:lnTo>
                  <a:pt x="4245" y="1145"/>
                </a:lnTo>
                <a:lnTo>
                  <a:pt x="1993" y="2393"/>
                </a:lnTo>
                <a:lnTo>
                  <a:pt x="1083" y="3880"/>
                </a:lnTo>
                <a:lnTo>
                  <a:pt x="448" y="4826"/>
                </a:lnTo>
                <a:lnTo>
                  <a:pt x="448" y="6368"/>
                </a:lnTo>
                <a:lnTo>
                  <a:pt x="361" y="7513"/>
                </a:lnTo>
                <a:lnTo>
                  <a:pt x="0" y="8411"/>
                </a:lnTo>
                <a:lnTo>
                  <a:pt x="188" y="9755"/>
                </a:lnTo>
                <a:lnTo>
                  <a:pt x="274" y="10605"/>
                </a:lnTo>
                <a:lnTo>
                  <a:pt x="274" y="11448"/>
                </a:lnTo>
                <a:lnTo>
                  <a:pt x="448" y="12696"/>
                </a:lnTo>
                <a:lnTo>
                  <a:pt x="635" y="14087"/>
                </a:lnTo>
                <a:lnTo>
                  <a:pt x="1545" y="15526"/>
                </a:lnTo>
                <a:lnTo>
                  <a:pt x="2166" y="16425"/>
                </a:lnTo>
                <a:lnTo>
                  <a:pt x="2527" y="17172"/>
                </a:lnTo>
                <a:lnTo>
                  <a:pt x="3711" y="18468"/>
                </a:lnTo>
                <a:lnTo>
                  <a:pt x="4519" y="19159"/>
                </a:lnTo>
                <a:lnTo>
                  <a:pt x="5876" y="20161"/>
                </a:lnTo>
                <a:lnTo>
                  <a:pt x="7782" y="20853"/>
                </a:lnTo>
                <a:lnTo>
                  <a:pt x="9399" y="21354"/>
                </a:lnTo>
                <a:lnTo>
                  <a:pt x="10670" y="21449"/>
                </a:lnTo>
                <a:lnTo>
                  <a:pt x="12013" y="21600"/>
                </a:lnTo>
                <a:lnTo>
                  <a:pt x="21600" y="11750"/>
                </a:lnTo>
                <a:lnTo>
                  <a:pt x="21600" y="8761"/>
                </a:lnTo>
                <a:lnTo>
                  <a:pt x="6064" y="0"/>
                </a:lnTo>
                <a:close/>
              </a:path>
            </a:pathLst>
          </a:custGeom>
          <a:solidFill>
            <a:srgbClr val="7CB5E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defRPr>
                <a:latin typeface="Constantia"/>
                <a:ea typeface="Constantia"/>
                <a:cs typeface="Constantia"/>
                <a:sym typeface="Constantia"/>
              </a:defRPr>
            </a:pPr>
            <a:endParaRPr sz="1050"/>
          </a:p>
        </p:txBody>
      </p:sp>
      <p:grpSp>
        <p:nvGrpSpPr>
          <p:cNvPr id="8" name="Rectangle 33">
            <a:extLst>
              <a:ext uri="{FF2B5EF4-FFF2-40B4-BE49-F238E27FC236}">
                <a16:creationId xmlns:a16="http://schemas.microsoft.com/office/drawing/2014/main" id="{B50CB9E6-A78A-7E75-2DA8-02596D6C94A9}"/>
              </a:ext>
            </a:extLst>
          </p:cNvPr>
          <p:cNvGrpSpPr/>
          <p:nvPr/>
        </p:nvGrpSpPr>
        <p:grpSpPr>
          <a:xfrm>
            <a:off x="2128459" y="1381570"/>
            <a:ext cx="344475" cy="2118749"/>
            <a:chOff x="-1" y="-1"/>
            <a:chExt cx="459299" cy="2824995"/>
          </a:xfrm>
        </p:grpSpPr>
        <p:sp>
          <p:nvSpPr>
            <p:cNvPr id="9" name="Rectangle">
              <a:extLst>
                <a:ext uri="{FF2B5EF4-FFF2-40B4-BE49-F238E27FC236}">
                  <a16:creationId xmlns:a16="http://schemas.microsoft.com/office/drawing/2014/main" id="{1B3B025E-47D9-0C40-F8F1-EE15C367C6E8}"/>
                </a:ext>
              </a:extLst>
            </p:cNvPr>
            <p:cNvSpPr/>
            <p:nvPr/>
          </p:nvSpPr>
          <p:spPr>
            <a:xfrm>
              <a:off x="-1" y="-1"/>
              <a:ext cx="459299" cy="2824995"/>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10" name="Frame Parser">
              <a:extLst>
                <a:ext uri="{FF2B5EF4-FFF2-40B4-BE49-F238E27FC236}">
                  <a16:creationId xmlns:a16="http://schemas.microsoft.com/office/drawing/2014/main" id="{7DC54546-D778-77AB-5EE8-81DF41DF3995}"/>
                </a:ext>
              </a:extLst>
            </p:cNvPr>
            <p:cNvSpPr txBox="1"/>
            <p:nvPr/>
          </p:nvSpPr>
          <p:spPr>
            <a:xfrm rot="16200000">
              <a:off x="-1137129" y="1266304"/>
              <a:ext cx="2733555" cy="29238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Frame Parser</a:t>
              </a:r>
            </a:p>
          </p:txBody>
        </p:sp>
      </p:grpSp>
      <p:grpSp>
        <p:nvGrpSpPr>
          <p:cNvPr id="11" name="Rectangle 35">
            <a:extLst>
              <a:ext uri="{FF2B5EF4-FFF2-40B4-BE49-F238E27FC236}">
                <a16:creationId xmlns:a16="http://schemas.microsoft.com/office/drawing/2014/main" id="{8139CAE7-C8B4-4454-993F-BC6A351C2E9E}"/>
              </a:ext>
            </a:extLst>
          </p:cNvPr>
          <p:cNvGrpSpPr/>
          <p:nvPr/>
        </p:nvGrpSpPr>
        <p:grpSpPr>
          <a:xfrm>
            <a:off x="2702186" y="1865248"/>
            <a:ext cx="513566" cy="372788"/>
            <a:chOff x="-1" y="-1"/>
            <a:chExt cx="684754" cy="497050"/>
          </a:xfrm>
        </p:grpSpPr>
        <p:sp>
          <p:nvSpPr>
            <p:cNvPr id="12" name="Rectangle">
              <a:extLst>
                <a:ext uri="{FF2B5EF4-FFF2-40B4-BE49-F238E27FC236}">
                  <a16:creationId xmlns:a16="http://schemas.microsoft.com/office/drawing/2014/main" id="{018FA518-49AE-1218-1085-68EBA8472D2C}"/>
                </a:ext>
              </a:extLst>
            </p:cNvPr>
            <p:cNvSpPr/>
            <p:nvPr/>
          </p:nvSpPr>
          <p:spPr>
            <a:xfrm>
              <a:off x="-1" y="-1"/>
              <a:ext cx="684754" cy="497050"/>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13" name="ML Parser">
              <a:extLst>
                <a:ext uri="{FF2B5EF4-FFF2-40B4-BE49-F238E27FC236}">
                  <a16:creationId xmlns:a16="http://schemas.microsoft.com/office/drawing/2014/main" id="{EFBD272D-7E78-9BA6-1B85-94CAA89E50BF}"/>
                </a:ext>
              </a:extLst>
            </p:cNvPr>
            <p:cNvSpPr txBox="1"/>
            <p:nvPr/>
          </p:nvSpPr>
          <p:spPr>
            <a:xfrm>
              <a:off x="45719" y="2304"/>
              <a:ext cx="593314" cy="4924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ML Parser</a:t>
              </a:r>
            </a:p>
          </p:txBody>
        </p:sp>
      </p:grpSp>
      <p:sp>
        <p:nvSpPr>
          <p:cNvPr id="29" name="TextBox 48">
            <a:extLst>
              <a:ext uri="{FF2B5EF4-FFF2-40B4-BE49-F238E27FC236}">
                <a16:creationId xmlns:a16="http://schemas.microsoft.com/office/drawing/2014/main" id="{E0B3E959-4624-0889-3711-545365F56F7F}"/>
              </a:ext>
            </a:extLst>
          </p:cNvPr>
          <p:cNvSpPr txBox="1"/>
          <p:nvPr/>
        </p:nvSpPr>
        <p:spPr>
          <a:xfrm>
            <a:off x="2253299" y="1028541"/>
            <a:ext cx="4982390" cy="32893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718" tIns="25718" rIns="25718" bIns="25718" numCol="1" anchor="t">
            <a:spAutoFit/>
          </a:bodyPr>
          <a:lstStyle>
            <a:lvl1pPr algn="ctr" defTabSz="685800">
              <a:defRPr sz="2400" b="1">
                <a:solidFill>
                  <a:srgbClr val="174262"/>
                </a:solidFill>
                <a:latin typeface="+mj-lt"/>
                <a:ea typeface="+mj-ea"/>
                <a:cs typeface="+mj-cs"/>
                <a:sym typeface="Calibri"/>
              </a:defRPr>
            </a:lvl1pPr>
          </a:lstStyle>
          <a:p>
            <a:r>
              <a:rPr lang="en-US" sz="1800">
                <a:solidFill>
                  <a:srgbClr val="002060"/>
                </a:solidFill>
              </a:rPr>
              <a:t>A n o m a l y   D e t e c t i o n   E n g i n e</a:t>
            </a:r>
            <a:endParaRPr sz="1800">
              <a:solidFill>
                <a:srgbClr val="002060"/>
              </a:solidFill>
            </a:endParaRPr>
          </a:p>
        </p:txBody>
      </p:sp>
      <p:sp>
        <p:nvSpPr>
          <p:cNvPr id="30" name="Straight Arrow Connector 50">
            <a:extLst>
              <a:ext uri="{FF2B5EF4-FFF2-40B4-BE49-F238E27FC236}">
                <a16:creationId xmlns:a16="http://schemas.microsoft.com/office/drawing/2014/main" id="{307FE055-C854-9328-6841-861BF8143B3E}"/>
              </a:ext>
            </a:extLst>
          </p:cNvPr>
          <p:cNvSpPr/>
          <p:nvPr/>
        </p:nvSpPr>
        <p:spPr>
          <a:xfrm>
            <a:off x="2472932" y="1564160"/>
            <a:ext cx="2229638" cy="1"/>
          </a:xfrm>
          <a:prstGeom prst="line">
            <a:avLst/>
          </a:prstGeom>
          <a:noFill/>
          <a:ln w="12700" cap="flat">
            <a:solidFill>
              <a:srgbClr val="4472C4"/>
            </a:solidFill>
            <a:prstDash val="solid"/>
            <a:miter lim="800000"/>
            <a:tailEnd type="triangle" w="med" len="med"/>
          </a:ln>
          <a:effectLst/>
        </p:spPr>
        <p:txBody>
          <a:bodyPr wrap="square" lIns="34289" tIns="34289" rIns="34289" bIns="34289" numCol="1" anchor="t">
            <a:noAutofit/>
          </a:bodyPr>
          <a:lstStyle/>
          <a:p>
            <a:endParaRPr sz="1050"/>
          </a:p>
        </p:txBody>
      </p:sp>
      <p:sp>
        <p:nvSpPr>
          <p:cNvPr id="31" name="Straight Arrow Connector 53">
            <a:extLst>
              <a:ext uri="{FF2B5EF4-FFF2-40B4-BE49-F238E27FC236}">
                <a16:creationId xmlns:a16="http://schemas.microsoft.com/office/drawing/2014/main" id="{D61206D6-A51E-FB37-3224-D314EA89B6E5}"/>
              </a:ext>
            </a:extLst>
          </p:cNvPr>
          <p:cNvSpPr/>
          <p:nvPr/>
        </p:nvSpPr>
        <p:spPr>
          <a:xfrm>
            <a:off x="2472932" y="3019915"/>
            <a:ext cx="2229638" cy="1"/>
          </a:xfrm>
          <a:prstGeom prst="line">
            <a:avLst/>
          </a:prstGeom>
          <a:noFill/>
          <a:ln w="12700" cap="flat">
            <a:solidFill>
              <a:srgbClr val="4472C4"/>
            </a:solidFill>
            <a:prstDash val="solid"/>
            <a:miter lim="800000"/>
            <a:tailEnd type="triangle" w="med" len="med"/>
          </a:ln>
          <a:effectLst/>
        </p:spPr>
        <p:txBody>
          <a:bodyPr wrap="square" lIns="34289" tIns="34289" rIns="34289" bIns="34289" numCol="1" anchor="t">
            <a:noAutofit/>
          </a:bodyPr>
          <a:lstStyle/>
          <a:p>
            <a:endParaRPr sz="1050"/>
          </a:p>
        </p:txBody>
      </p:sp>
      <p:grpSp>
        <p:nvGrpSpPr>
          <p:cNvPr id="38" name="Rectangle 56">
            <a:extLst>
              <a:ext uri="{FF2B5EF4-FFF2-40B4-BE49-F238E27FC236}">
                <a16:creationId xmlns:a16="http://schemas.microsoft.com/office/drawing/2014/main" id="{D543D664-D02D-CDF4-98C4-FF336A2625BC}"/>
              </a:ext>
            </a:extLst>
          </p:cNvPr>
          <p:cNvGrpSpPr/>
          <p:nvPr/>
        </p:nvGrpSpPr>
        <p:grpSpPr>
          <a:xfrm>
            <a:off x="2664647" y="2760241"/>
            <a:ext cx="589814" cy="567158"/>
            <a:chOff x="-1" y="-97724"/>
            <a:chExt cx="718568" cy="692494"/>
          </a:xfrm>
        </p:grpSpPr>
        <p:sp>
          <p:nvSpPr>
            <p:cNvPr id="39" name="Rectangle">
              <a:extLst>
                <a:ext uri="{FF2B5EF4-FFF2-40B4-BE49-F238E27FC236}">
                  <a16:creationId xmlns:a16="http://schemas.microsoft.com/office/drawing/2014/main" id="{02703FB9-4231-7DDE-0D6A-D3C4B2F13D56}"/>
                </a:ext>
              </a:extLst>
            </p:cNvPr>
            <p:cNvSpPr/>
            <p:nvPr/>
          </p:nvSpPr>
          <p:spPr>
            <a:xfrm>
              <a:off x="-1" y="-1"/>
              <a:ext cx="718568" cy="497050"/>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40" name="Future Parsers">
              <a:extLst>
                <a:ext uri="{FF2B5EF4-FFF2-40B4-BE49-F238E27FC236}">
                  <a16:creationId xmlns:a16="http://schemas.microsoft.com/office/drawing/2014/main" id="{77D50B0A-D710-B40B-145B-2FBC40EA9337}"/>
                </a:ext>
              </a:extLst>
            </p:cNvPr>
            <p:cNvSpPr txBox="1"/>
            <p:nvPr/>
          </p:nvSpPr>
          <p:spPr>
            <a:xfrm>
              <a:off x="45719" y="-97724"/>
              <a:ext cx="627128" cy="692494"/>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Future Parsers</a:t>
              </a:r>
            </a:p>
          </p:txBody>
        </p:sp>
      </p:grpSp>
      <p:grpSp>
        <p:nvGrpSpPr>
          <p:cNvPr id="44" name="Rectangle 58">
            <a:extLst>
              <a:ext uri="{FF2B5EF4-FFF2-40B4-BE49-F238E27FC236}">
                <a16:creationId xmlns:a16="http://schemas.microsoft.com/office/drawing/2014/main" id="{32BBF8E2-5BA5-E4AD-F03B-7AE839FF23B2}"/>
              </a:ext>
            </a:extLst>
          </p:cNvPr>
          <p:cNvGrpSpPr/>
          <p:nvPr/>
        </p:nvGrpSpPr>
        <p:grpSpPr>
          <a:xfrm>
            <a:off x="2702186" y="2348925"/>
            <a:ext cx="513566" cy="372788"/>
            <a:chOff x="-1" y="-1"/>
            <a:chExt cx="684754" cy="497050"/>
          </a:xfrm>
        </p:grpSpPr>
        <p:sp>
          <p:nvSpPr>
            <p:cNvPr id="45" name="Rectangle">
              <a:extLst>
                <a:ext uri="{FF2B5EF4-FFF2-40B4-BE49-F238E27FC236}">
                  <a16:creationId xmlns:a16="http://schemas.microsoft.com/office/drawing/2014/main" id="{ACF8FD0D-B6F8-954F-BF29-DA5A3D68816C}"/>
                </a:ext>
              </a:extLst>
            </p:cNvPr>
            <p:cNvSpPr/>
            <p:nvPr/>
          </p:nvSpPr>
          <p:spPr>
            <a:xfrm>
              <a:off x="-1" y="-1"/>
              <a:ext cx="684754" cy="497050"/>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46" name="DL…">
              <a:extLst>
                <a:ext uri="{FF2B5EF4-FFF2-40B4-BE49-F238E27FC236}">
                  <a16:creationId xmlns:a16="http://schemas.microsoft.com/office/drawing/2014/main" id="{C5AC4F5B-74B2-E3DE-03C7-4B4FBB16876C}"/>
                </a:ext>
              </a:extLst>
            </p:cNvPr>
            <p:cNvSpPr txBox="1"/>
            <p:nvPr/>
          </p:nvSpPr>
          <p:spPr>
            <a:xfrm>
              <a:off x="45719" y="2304"/>
              <a:ext cx="593314" cy="4924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p>
              <a:pPr algn="ctr" defTabSz="514350">
                <a:defRPr sz="1300">
                  <a:solidFill>
                    <a:srgbClr val="FFFFFF"/>
                  </a:solidFill>
                  <a:latin typeface="+mj-lt"/>
                  <a:ea typeface="+mj-ea"/>
                  <a:cs typeface="+mj-cs"/>
                  <a:sym typeface="Calibri"/>
                </a:defRPr>
              </a:pPr>
              <a:r>
                <a:rPr lang="en-US" sz="975"/>
                <a:t>Stat</a:t>
              </a:r>
              <a:endParaRPr sz="975"/>
            </a:p>
            <a:p>
              <a:pPr algn="ctr" defTabSz="514350">
                <a:defRPr sz="1300">
                  <a:solidFill>
                    <a:srgbClr val="FFFFFF"/>
                  </a:solidFill>
                  <a:latin typeface="+mj-lt"/>
                  <a:ea typeface="+mj-ea"/>
                  <a:cs typeface="+mj-cs"/>
                  <a:sym typeface="Calibri"/>
                </a:defRPr>
              </a:pPr>
              <a:r>
                <a:rPr sz="975"/>
                <a:t>Parser</a:t>
              </a:r>
            </a:p>
          </p:txBody>
        </p:sp>
      </p:grpSp>
      <p:sp>
        <p:nvSpPr>
          <p:cNvPr id="47" name="Isosceles Triangle 3074">
            <a:extLst>
              <a:ext uri="{FF2B5EF4-FFF2-40B4-BE49-F238E27FC236}">
                <a16:creationId xmlns:a16="http://schemas.microsoft.com/office/drawing/2014/main" id="{630B6A4C-1E29-916F-1A45-9A04B373D29F}"/>
              </a:ext>
            </a:extLst>
          </p:cNvPr>
          <p:cNvSpPr/>
          <p:nvPr/>
        </p:nvSpPr>
        <p:spPr>
          <a:xfrm rot="5400000">
            <a:off x="4224513" y="1954853"/>
            <a:ext cx="1645057" cy="685800"/>
          </a:xfrm>
          <a:prstGeom prst="triangle">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defRPr sz="1300">
                <a:solidFill>
                  <a:srgbClr val="FFFFFF"/>
                </a:solidFill>
                <a:latin typeface="+mj-lt"/>
                <a:ea typeface="+mj-ea"/>
                <a:cs typeface="+mj-cs"/>
                <a:sym typeface="Calibri"/>
              </a:defRPr>
            </a:pPr>
            <a:endParaRPr sz="975"/>
          </a:p>
        </p:txBody>
      </p:sp>
      <p:sp>
        <p:nvSpPr>
          <p:cNvPr id="49" name="Rectangle 69">
            <a:extLst>
              <a:ext uri="{FF2B5EF4-FFF2-40B4-BE49-F238E27FC236}">
                <a16:creationId xmlns:a16="http://schemas.microsoft.com/office/drawing/2014/main" id="{4A21FF90-0610-43C0-8519-98F5242875B5}"/>
              </a:ext>
            </a:extLst>
          </p:cNvPr>
          <p:cNvSpPr txBox="1"/>
          <p:nvPr/>
        </p:nvSpPr>
        <p:spPr>
          <a:xfrm>
            <a:off x="599643" y="3224483"/>
            <a:ext cx="1096175" cy="39241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t">
            <a:spAutoFit/>
          </a:bodyPr>
          <a:lstStyle>
            <a:lvl1pPr algn="ctr">
              <a:defRPr sz="1400" b="1">
                <a:solidFill>
                  <a:srgbClr val="073763"/>
                </a:solidFill>
                <a:latin typeface="Source Sans Pro"/>
                <a:ea typeface="Source Sans Pro"/>
                <a:cs typeface="Source Sans Pro"/>
                <a:sym typeface="Source Sans Pro"/>
              </a:defRPr>
            </a:lvl1pPr>
          </a:lstStyle>
          <a:p>
            <a:r>
              <a:rPr sz="1050" b="0"/>
              <a:t>High volume &amp; velocity</a:t>
            </a:r>
          </a:p>
        </p:txBody>
      </p:sp>
      <p:grpSp>
        <p:nvGrpSpPr>
          <p:cNvPr id="51" name="Rectangle 34">
            <a:extLst>
              <a:ext uri="{FF2B5EF4-FFF2-40B4-BE49-F238E27FC236}">
                <a16:creationId xmlns:a16="http://schemas.microsoft.com/office/drawing/2014/main" id="{09C2C8A6-6932-1712-24A1-E1CFFD0B632C}"/>
              </a:ext>
            </a:extLst>
          </p:cNvPr>
          <p:cNvGrpSpPr/>
          <p:nvPr/>
        </p:nvGrpSpPr>
        <p:grpSpPr>
          <a:xfrm>
            <a:off x="2702186" y="1381570"/>
            <a:ext cx="513566" cy="372788"/>
            <a:chOff x="-1" y="-1"/>
            <a:chExt cx="684754" cy="497050"/>
          </a:xfrm>
        </p:grpSpPr>
        <p:sp>
          <p:nvSpPr>
            <p:cNvPr id="52" name="Rectangle">
              <a:extLst>
                <a:ext uri="{FF2B5EF4-FFF2-40B4-BE49-F238E27FC236}">
                  <a16:creationId xmlns:a16="http://schemas.microsoft.com/office/drawing/2014/main" id="{A2379446-DC6D-1505-CB22-77B1DF8C2019}"/>
                </a:ext>
              </a:extLst>
            </p:cNvPr>
            <p:cNvSpPr/>
            <p:nvPr/>
          </p:nvSpPr>
          <p:spPr>
            <a:xfrm>
              <a:off x="-1" y="-1"/>
              <a:ext cx="684754" cy="497050"/>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53" name="Rule Parser">
              <a:extLst>
                <a:ext uri="{FF2B5EF4-FFF2-40B4-BE49-F238E27FC236}">
                  <a16:creationId xmlns:a16="http://schemas.microsoft.com/office/drawing/2014/main" id="{9181B4BA-3189-1842-FA9C-72133E620F06}"/>
                </a:ext>
              </a:extLst>
            </p:cNvPr>
            <p:cNvSpPr txBox="1"/>
            <p:nvPr/>
          </p:nvSpPr>
          <p:spPr>
            <a:xfrm>
              <a:off x="45719" y="2304"/>
              <a:ext cx="593314" cy="4924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Rule Parser</a:t>
              </a:r>
            </a:p>
          </p:txBody>
        </p:sp>
      </p:grpSp>
      <p:sp>
        <p:nvSpPr>
          <p:cNvPr id="57" name="TextBox 56">
            <a:extLst>
              <a:ext uri="{FF2B5EF4-FFF2-40B4-BE49-F238E27FC236}">
                <a16:creationId xmlns:a16="http://schemas.microsoft.com/office/drawing/2014/main" id="{2B6256B4-94A4-4D34-4C12-696AC72B0A60}"/>
              </a:ext>
            </a:extLst>
          </p:cNvPr>
          <p:cNvSpPr txBox="1"/>
          <p:nvPr/>
        </p:nvSpPr>
        <p:spPr>
          <a:xfrm>
            <a:off x="1171927" y="2058578"/>
            <a:ext cx="884159" cy="415498"/>
          </a:xfrm>
          <a:prstGeom prst="rect">
            <a:avLst/>
          </a:prstGeom>
          <a:noFill/>
        </p:spPr>
        <p:txBody>
          <a:bodyPr wrap="square">
            <a:spAutoFit/>
          </a:bodyPr>
          <a:lstStyle/>
          <a:p>
            <a:pPr algn="ctr"/>
            <a:r>
              <a:rPr lang="en-US" sz="1050" b="1"/>
              <a:t>Mission</a:t>
            </a:r>
          </a:p>
          <a:p>
            <a:pPr algn="ctr"/>
            <a:r>
              <a:rPr lang="en-US" sz="1050" b="1"/>
              <a:t>Assets</a:t>
            </a:r>
          </a:p>
        </p:txBody>
      </p:sp>
      <p:pic>
        <p:nvPicPr>
          <p:cNvPr id="59" name="Picture 58" descr="Text&#10;&#10;Description automatically generated">
            <a:extLst>
              <a:ext uri="{FF2B5EF4-FFF2-40B4-BE49-F238E27FC236}">
                <a16:creationId xmlns:a16="http://schemas.microsoft.com/office/drawing/2014/main" id="{A54E55C1-86A1-295A-B3B4-2CF68A14E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429" y="1350779"/>
            <a:ext cx="2682764" cy="1957938"/>
          </a:xfrm>
          <a:prstGeom prst="rect">
            <a:avLst/>
          </a:prstGeom>
          <a:ln>
            <a:solidFill>
              <a:srgbClr val="FFFF00"/>
            </a:solidFill>
          </a:ln>
        </p:spPr>
      </p:pic>
      <p:pic>
        <p:nvPicPr>
          <p:cNvPr id="450" name="Picture 2" descr="Collins Aerospace to provide avionics system for USAF's C-130H fleet">
            <a:extLst>
              <a:ext uri="{FF2B5EF4-FFF2-40B4-BE49-F238E27FC236}">
                <a16:creationId xmlns:a16="http://schemas.microsoft.com/office/drawing/2014/main" id="{B7D61AD1-E41F-2BC7-16E1-0CCFA86FB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7" y="1204399"/>
            <a:ext cx="1232712" cy="759585"/>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4838" y="0"/>
                  <a:pt x="0" y="4840"/>
                  <a:pt x="0" y="10806"/>
                </a:cubicBezTo>
                <a:cubicBezTo>
                  <a:pt x="0" y="16772"/>
                  <a:pt x="4838" y="21600"/>
                  <a:pt x="10803" y="21600"/>
                </a:cubicBezTo>
                <a:cubicBezTo>
                  <a:pt x="16768" y="21600"/>
                  <a:pt x="21600" y="16772"/>
                  <a:pt x="21600" y="10806"/>
                </a:cubicBezTo>
                <a:cubicBezTo>
                  <a:pt x="21600" y="4840"/>
                  <a:pt x="16768" y="0"/>
                  <a:pt x="10803" y="0"/>
                </a:cubicBezTo>
                <a:close/>
              </a:path>
            </a:pathLst>
          </a:custGeom>
          <a:ln w="12700" cap="flat">
            <a:noFill/>
            <a:miter lim="400000"/>
          </a:ln>
          <a:effectLst/>
          <a:extLst>
            <a:ext uri="{909E8E84-426E-40DD-AFC4-6F175D3DCCD1}">
              <a14:hiddenFill xmlns:a14="http://schemas.microsoft.com/office/drawing/2010/main">
                <a:solidFill>
                  <a:srgbClr val="FFFFFF"/>
                </a:solidFill>
              </a14:hiddenFill>
            </a:ext>
          </a:extLst>
        </p:spPr>
      </p:pic>
      <p:pic>
        <p:nvPicPr>
          <p:cNvPr id="451" name="Picture 2" descr="Picture 2">
            <a:extLst>
              <a:ext uri="{FF2B5EF4-FFF2-40B4-BE49-F238E27FC236}">
                <a16:creationId xmlns:a16="http://schemas.microsoft.com/office/drawing/2014/main" id="{7A7CA716-B8FC-1FEF-6CA2-A6A2768AD7F8}"/>
              </a:ext>
            </a:extLst>
          </p:cNvPr>
          <p:cNvPicPr>
            <a:picLocks noChangeAspect="1"/>
          </p:cNvPicPr>
          <p:nvPr/>
        </p:nvPicPr>
        <p:blipFill>
          <a:blip r:embed="rId5"/>
          <a:srcRect r="14"/>
          <a:stretch>
            <a:fillRect/>
          </a:stretch>
        </p:blipFill>
        <p:spPr>
          <a:xfrm flipH="1">
            <a:off x="609470" y="2552867"/>
            <a:ext cx="1100402" cy="6183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1"/>
                  <a:pt x="0" y="10794"/>
                </a:cubicBezTo>
                <a:cubicBezTo>
                  <a:pt x="0" y="16758"/>
                  <a:pt x="4834" y="21600"/>
                  <a:pt x="10800" y="21600"/>
                </a:cubicBezTo>
                <a:cubicBezTo>
                  <a:pt x="16766" y="21600"/>
                  <a:pt x="21600" y="16758"/>
                  <a:pt x="21600" y="10794"/>
                </a:cubicBezTo>
                <a:cubicBezTo>
                  <a:pt x="21600" y="4831"/>
                  <a:pt x="16766" y="0"/>
                  <a:pt x="10800" y="0"/>
                </a:cubicBezTo>
                <a:close/>
              </a:path>
            </a:pathLst>
          </a:custGeom>
          <a:ln w="12700" cap="flat">
            <a:noFill/>
            <a:miter lim="400000"/>
          </a:ln>
          <a:effectLst/>
        </p:spPr>
      </p:pic>
      <p:pic>
        <p:nvPicPr>
          <p:cNvPr id="452" name="Picture 12" descr="Picture 12">
            <a:extLst>
              <a:ext uri="{FF2B5EF4-FFF2-40B4-BE49-F238E27FC236}">
                <a16:creationId xmlns:a16="http://schemas.microsoft.com/office/drawing/2014/main" id="{0AED7F66-9916-2F29-D34C-69860E441FFC}"/>
              </a:ext>
            </a:extLst>
          </p:cNvPr>
          <p:cNvPicPr>
            <a:picLocks noChangeAspect="1"/>
          </p:cNvPicPr>
          <p:nvPr/>
        </p:nvPicPr>
        <p:blipFill>
          <a:blip r:embed="rId6"/>
          <a:srcRect b="5"/>
          <a:stretch>
            <a:fillRect/>
          </a:stretch>
        </p:blipFill>
        <p:spPr>
          <a:xfrm flipH="1">
            <a:off x="287577" y="1877962"/>
            <a:ext cx="1001474" cy="750077"/>
          </a:xfrm>
          <a:custGeom>
            <a:avLst/>
            <a:gdLst/>
            <a:ahLst/>
            <a:cxnLst>
              <a:cxn ang="0">
                <a:pos x="wd2" y="hd2"/>
              </a:cxn>
              <a:cxn ang="5400000">
                <a:pos x="wd2" y="hd2"/>
              </a:cxn>
              <a:cxn ang="10800000">
                <a:pos x="wd2" y="hd2"/>
              </a:cxn>
              <a:cxn ang="16200000">
                <a:pos x="wd2" y="hd2"/>
              </a:cxn>
            </a:cxnLst>
            <a:rect l="0" t="0" r="r" b="b"/>
            <a:pathLst>
              <a:path w="21600" h="21600" extrusionOk="0">
                <a:moveTo>
                  <a:pt x="10796" y="0"/>
                </a:moveTo>
                <a:cubicBezTo>
                  <a:pt x="4832" y="0"/>
                  <a:pt x="0" y="4841"/>
                  <a:pt x="0" y="10806"/>
                </a:cubicBezTo>
                <a:cubicBezTo>
                  <a:pt x="0" y="16771"/>
                  <a:pt x="4832" y="21600"/>
                  <a:pt x="10796" y="21600"/>
                </a:cubicBezTo>
                <a:cubicBezTo>
                  <a:pt x="16760" y="21600"/>
                  <a:pt x="21600" y="16771"/>
                  <a:pt x="21600" y="10806"/>
                </a:cubicBezTo>
                <a:cubicBezTo>
                  <a:pt x="21600" y="4841"/>
                  <a:pt x="16760" y="0"/>
                  <a:pt x="10796" y="0"/>
                </a:cubicBezTo>
                <a:close/>
              </a:path>
            </a:pathLst>
          </a:custGeom>
          <a:ln w="12700" cap="flat">
            <a:noFill/>
            <a:miter lim="400000"/>
          </a:ln>
          <a:effectLst/>
        </p:spPr>
      </p:pic>
      <p:grpSp>
        <p:nvGrpSpPr>
          <p:cNvPr id="464" name="Group">
            <a:extLst>
              <a:ext uri="{FF2B5EF4-FFF2-40B4-BE49-F238E27FC236}">
                <a16:creationId xmlns:a16="http://schemas.microsoft.com/office/drawing/2014/main" id="{7F21A8E7-3189-669C-661E-6F65BCAA591E}"/>
              </a:ext>
            </a:extLst>
          </p:cNvPr>
          <p:cNvGrpSpPr/>
          <p:nvPr/>
        </p:nvGrpSpPr>
        <p:grpSpPr>
          <a:xfrm>
            <a:off x="3587751" y="3260969"/>
            <a:ext cx="786169" cy="522077"/>
            <a:chOff x="-2" y="-1"/>
            <a:chExt cx="774992" cy="584648"/>
          </a:xfrm>
        </p:grpSpPr>
        <p:sp>
          <p:nvSpPr>
            <p:cNvPr id="465" name="Shape">
              <a:extLst>
                <a:ext uri="{FF2B5EF4-FFF2-40B4-BE49-F238E27FC236}">
                  <a16:creationId xmlns:a16="http://schemas.microsoft.com/office/drawing/2014/main" id="{3066F061-0323-83E5-2BE1-4A151568311A}"/>
                </a:ext>
              </a:extLst>
            </p:cNvPr>
            <p:cNvSpPr/>
            <p:nvPr/>
          </p:nvSpPr>
          <p:spPr>
            <a:xfrm>
              <a:off x="-1" y="53224"/>
              <a:ext cx="774924" cy="531423"/>
            </a:xfrm>
            <a:custGeom>
              <a:avLst/>
              <a:gdLst/>
              <a:ahLst/>
              <a:cxnLst>
                <a:cxn ang="0">
                  <a:pos x="wd2" y="hd2"/>
                </a:cxn>
                <a:cxn ang="5400000">
                  <a:pos x="wd2" y="hd2"/>
                </a:cxn>
                <a:cxn ang="10800000">
                  <a:pos x="wd2" y="hd2"/>
                </a:cxn>
                <a:cxn ang="16200000">
                  <a:pos x="wd2" y="hd2"/>
                </a:cxn>
              </a:cxnLst>
              <a:rect l="0" t="0" r="r" b="b"/>
              <a:pathLst>
                <a:path w="21600" h="21600"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r>
                <a:rPr lang="en-US" sz="900">
                  <a:solidFill>
                    <a:schemeClr val="bg1"/>
                  </a:solidFill>
                  <a:latin typeface="Calibri" panose="020F0502020204030204"/>
                </a:rPr>
                <a:t>Anomalies</a:t>
              </a:r>
            </a:p>
            <a:p>
              <a:pPr algn="ctr" defTabSz="514350"/>
              <a:r>
                <a:rPr lang="en-US" sz="900">
                  <a:solidFill>
                    <a:schemeClr val="bg1"/>
                  </a:solidFill>
                  <a:latin typeface="Calibri" panose="020F0502020204030204"/>
                </a:rPr>
                <a:t>Curated Data</a:t>
              </a:r>
              <a:endParaRPr sz="900">
                <a:solidFill>
                  <a:schemeClr val="bg1"/>
                </a:solidFill>
                <a:latin typeface="Calibri" panose="020F0502020204030204"/>
              </a:endParaRPr>
            </a:p>
          </p:txBody>
        </p:sp>
        <p:sp>
          <p:nvSpPr>
            <p:cNvPr id="466" name="Oval">
              <a:extLst>
                <a:ext uri="{FF2B5EF4-FFF2-40B4-BE49-F238E27FC236}">
                  <a16:creationId xmlns:a16="http://schemas.microsoft.com/office/drawing/2014/main" id="{1DE08C8B-3A10-5395-83C2-D054EA7D7EA0}"/>
                </a:ext>
              </a:extLst>
            </p:cNvPr>
            <p:cNvSpPr/>
            <p:nvPr/>
          </p:nvSpPr>
          <p:spPr>
            <a:xfrm>
              <a:off x="66" y="15205"/>
              <a:ext cx="774924" cy="132857"/>
            </a:xfrm>
            <a:prstGeom prst="ellipse">
              <a:avLst/>
            </a:prstGeom>
            <a:solidFill>
              <a:srgbClr val="FFFFFF">
                <a:alpha val="40000"/>
              </a:srgbClr>
            </a:solidFill>
            <a:ln w="12700" cap="flat">
              <a:noFill/>
              <a:miter lim="400000"/>
            </a:ln>
            <a:effectLst/>
          </p:spPr>
          <p:txBody>
            <a:bodyPr wrap="square" lIns="34289" tIns="34289" rIns="34289" bIns="34289" numCol="1" anchor="ctr">
              <a:noAutofit/>
            </a:bodyPr>
            <a:lstStyle/>
            <a:p>
              <a:pPr algn="ctr" defTabSz="514350">
                <a:buClrTx/>
                <a:defRPr/>
              </a:pPr>
              <a:endParaRPr sz="1350" kern="1200">
                <a:solidFill>
                  <a:prstClr val="black"/>
                </a:solidFill>
                <a:latin typeface="Calibri" panose="020F0502020204030204"/>
                <a:ea typeface="+mn-ea"/>
                <a:cs typeface="+mn-cs"/>
              </a:endParaRPr>
            </a:p>
          </p:txBody>
        </p:sp>
        <p:sp>
          <p:nvSpPr>
            <p:cNvPr id="467" name="Line">
              <a:extLst>
                <a:ext uri="{FF2B5EF4-FFF2-40B4-BE49-F238E27FC236}">
                  <a16:creationId xmlns:a16="http://schemas.microsoft.com/office/drawing/2014/main" id="{34196F56-5220-F2C9-C312-A1A7A2F23F81}"/>
                </a:ext>
              </a:extLst>
            </p:cNvPr>
            <p:cNvSpPr/>
            <p:nvPr/>
          </p:nvSpPr>
          <p:spPr>
            <a:xfrm>
              <a:off x="-2" y="-1"/>
              <a:ext cx="774923" cy="531423"/>
            </a:xfrm>
            <a:custGeom>
              <a:avLst/>
              <a:gdLst/>
              <a:ahLst/>
              <a:cxnLst>
                <a:cxn ang="0">
                  <a:pos x="wd2" y="hd2"/>
                </a:cxn>
                <a:cxn ang="5400000">
                  <a:pos x="wd2" y="hd2"/>
                </a:cxn>
                <a:cxn ang="10800000">
                  <a:pos x="wd2" y="hd2"/>
                </a:cxn>
                <a:cxn ang="16200000">
                  <a:pos x="wd2" y="hd2"/>
                </a:cxn>
              </a:cxnLst>
              <a:rect l="0" t="0" r="r" b="b"/>
              <a:pathLst>
                <a:path w="21600" h="21600"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square" lIns="34289" tIns="34289" rIns="34289" bIns="34289" numCol="1" anchor="ctr">
              <a:noAutofit/>
            </a:bodyPr>
            <a:lstStyle/>
            <a:p>
              <a:pPr algn="ctr" defTabSz="514350">
                <a:buClrTx/>
                <a:defRPr/>
              </a:pPr>
              <a:endParaRPr sz="675" kern="1200">
                <a:solidFill>
                  <a:prstClr val="black"/>
                </a:solidFill>
                <a:latin typeface="Calibri" panose="020F0502020204030204"/>
                <a:ea typeface="+mn-ea"/>
                <a:cs typeface="+mn-cs"/>
              </a:endParaRPr>
            </a:p>
          </p:txBody>
        </p:sp>
      </p:grpSp>
      <p:sp>
        <p:nvSpPr>
          <p:cNvPr id="469" name="TextBox 468">
            <a:extLst>
              <a:ext uri="{FF2B5EF4-FFF2-40B4-BE49-F238E27FC236}">
                <a16:creationId xmlns:a16="http://schemas.microsoft.com/office/drawing/2014/main" id="{2478CC3A-0A74-70B8-802E-46CE2B6F47CC}"/>
              </a:ext>
            </a:extLst>
          </p:cNvPr>
          <p:cNvSpPr txBox="1"/>
          <p:nvPr/>
        </p:nvSpPr>
        <p:spPr>
          <a:xfrm>
            <a:off x="645922" y="2930139"/>
            <a:ext cx="1019831" cy="213585"/>
          </a:xfrm>
          <a:prstGeom prst="rect">
            <a:avLst/>
          </a:prstGeom>
          <a:noFill/>
        </p:spPr>
        <p:txBody>
          <a:bodyPr wrap="none" rtlCol="0">
            <a:spAutoFit/>
          </a:bodyPr>
          <a:lstStyle>
            <a:defPPr>
              <a:defRPr lang="en-US"/>
            </a:defPPr>
            <a:lvl1pPr algn="ctr">
              <a:defRPr sz="1050" b="1">
                <a:solidFill>
                  <a:schemeClr val="bg1"/>
                </a:solidFill>
              </a:defRPr>
            </a:lvl1pPr>
          </a:lstStyle>
          <a:p>
            <a:r>
              <a:rPr lang="en-US" sz="788"/>
              <a:t>IP based streams</a:t>
            </a:r>
          </a:p>
        </p:txBody>
      </p:sp>
      <p:sp>
        <p:nvSpPr>
          <p:cNvPr id="470" name="TextBox 469">
            <a:extLst>
              <a:ext uri="{FF2B5EF4-FFF2-40B4-BE49-F238E27FC236}">
                <a16:creationId xmlns:a16="http://schemas.microsoft.com/office/drawing/2014/main" id="{FB750A77-D385-7637-87DF-BBA4875471C1}"/>
              </a:ext>
            </a:extLst>
          </p:cNvPr>
          <p:cNvSpPr txBox="1"/>
          <p:nvPr/>
        </p:nvSpPr>
        <p:spPr>
          <a:xfrm>
            <a:off x="703091" y="1331974"/>
            <a:ext cx="1077539" cy="213585"/>
          </a:xfrm>
          <a:prstGeom prst="rect">
            <a:avLst/>
          </a:prstGeom>
          <a:noFill/>
        </p:spPr>
        <p:txBody>
          <a:bodyPr wrap="none" rtlCol="0">
            <a:spAutoFit/>
          </a:bodyPr>
          <a:lstStyle/>
          <a:p>
            <a:pPr algn="ctr"/>
            <a:r>
              <a:rPr lang="en-US" sz="788" b="1">
                <a:solidFill>
                  <a:schemeClr val="bg1"/>
                </a:solidFill>
              </a:rPr>
              <a:t>1553/429/CAN Bus</a:t>
            </a:r>
          </a:p>
        </p:txBody>
      </p:sp>
      <p:pic>
        <p:nvPicPr>
          <p:cNvPr id="472" name="Picture 471" descr="Text&#10;&#10;Description automatically generated">
            <a:extLst>
              <a:ext uri="{FF2B5EF4-FFF2-40B4-BE49-F238E27FC236}">
                <a16:creationId xmlns:a16="http://schemas.microsoft.com/office/drawing/2014/main" id="{C5EF7F98-1E32-1B9F-C11F-86B1D17D0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308" y="1431129"/>
            <a:ext cx="2844365" cy="1957938"/>
          </a:xfrm>
          <a:prstGeom prst="rect">
            <a:avLst/>
          </a:prstGeom>
          <a:ln>
            <a:solidFill>
              <a:srgbClr val="FFFF00"/>
            </a:solidFill>
          </a:ln>
        </p:spPr>
      </p:pic>
      <p:grpSp>
        <p:nvGrpSpPr>
          <p:cNvPr id="60" name="Group 59">
            <a:extLst>
              <a:ext uri="{FF2B5EF4-FFF2-40B4-BE49-F238E27FC236}">
                <a16:creationId xmlns:a16="http://schemas.microsoft.com/office/drawing/2014/main" id="{246672A8-985A-9D5C-6DB1-226A22A5A4B0}"/>
              </a:ext>
            </a:extLst>
          </p:cNvPr>
          <p:cNvGrpSpPr/>
          <p:nvPr/>
        </p:nvGrpSpPr>
        <p:grpSpPr>
          <a:xfrm>
            <a:off x="6822614" y="1123867"/>
            <a:ext cx="1937533" cy="1596117"/>
            <a:chOff x="9331" y="-365638"/>
            <a:chExt cx="3356227" cy="3016473"/>
          </a:xfrm>
        </p:grpSpPr>
        <p:pic>
          <p:nvPicPr>
            <p:cNvPr id="61" name="Picture 2" descr="Picture 2">
              <a:extLst>
                <a:ext uri="{FF2B5EF4-FFF2-40B4-BE49-F238E27FC236}">
                  <a16:creationId xmlns:a16="http://schemas.microsoft.com/office/drawing/2014/main" id="{0EB9D27C-76A6-78DD-4329-83EC328A473C}"/>
                </a:ext>
              </a:extLst>
            </p:cNvPr>
            <p:cNvPicPr>
              <a:picLocks noChangeAspect="1"/>
            </p:cNvPicPr>
            <p:nvPr/>
          </p:nvPicPr>
          <p:blipFill>
            <a:blip r:embed="rId7"/>
            <a:srcRect l="21580" t="14005" r="1733" b="1974"/>
            <a:stretch>
              <a:fillRect/>
            </a:stretch>
          </p:blipFill>
          <p:spPr>
            <a:xfrm>
              <a:off x="9331" y="-365638"/>
              <a:ext cx="3356227" cy="301647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3"/>
                    <a:pt x="0" y="10798"/>
                  </a:cubicBezTo>
                  <a:cubicBezTo>
                    <a:pt x="0" y="16762"/>
                    <a:pt x="4835" y="21600"/>
                    <a:pt x="10800" y="21600"/>
                  </a:cubicBezTo>
                  <a:cubicBezTo>
                    <a:pt x="16765" y="21600"/>
                    <a:pt x="21600" y="16762"/>
                    <a:pt x="21600" y="10798"/>
                  </a:cubicBezTo>
                  <a:cubicBezTo>
                    <a:pt x="21600" y="4833"/>
                    <a:pt x="16765" y="0"/>
                    <a:pt x="10800" y="0"/>
                  </a:cubicBezTo>
                  <a:close/>
                </a:path>
              </a:pathLst>
            </a:custGeom>
            <a:ln w="12700" cap="flat">
              <a:noFill/>
              <a:miter lim="400000"/>
            </a:ln>
            <a:effectLst>
              <a:outerShdw blurRad="190500" dist="228600" dir="2700000" rotWithShape="0">
                <a:srgbClr val="000000">
                  <a:alpha val="30000"/>
                </a:srgbClr>
              </a:outerShdw>
            </a:effectLst>
          </p:spPr>
        </p:pic>
        <p:pic>
          <p:nvPicPr>
            <p:cNvPr id="62" name="Picture 61" descr="Picture 7">
              <a:extLst>
                <a:ext uri="{FF2B5EF4-FFF2-40B4-BE49-F238E27FC236}">
                  <a16:creationId xmlns:a16="http://schemas.microsoft.com/office/drawing/2014/main" id="{791C97C3-0AF1-267E-3EEF-FB04E27E3D84}"/>
                </a:ext>
              </a:extLst>
            </p:cNvPr>
            <p:cNvPicPr>
              <a:picLocks noChangeAspect="1"/>
            </p:cNvPicPr>
            <p:nvPr/>
          </p:nvPicPr>
          <p:blipFill>
            <a:blip r:embed="rId8"/>
            <a:stretch>
              <a:fillRect/>
            </a:stretch>
          </p:blipFill>
          <p:spPr>
            <a:xfrm rot="2062903">
              <a:off x="644599" y="1370997"/>
              <a:ext cx="473628" cy="52781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3"/>
                    <a:pt x="0" y="10798"/>
                  </a:cubicBezTo>
                  <a:cubicBezTo>
                    <a:pt x="0" y="16762"/>
                    <a:pt x="4835" y="21600"/>
                    <a:pt x="10800" y="21600"/>
                  </a:cubicBezTo>
                  <a:cubicBezTo>
                    <a:pt x="16765" y="21600"/>
                    <a:pt x="21600" y="16762"/>
                    <a:pt x="21600" y="10798"/>
                  </a:cubicBezTo>
                  <a:cubicBezTo>
                    <a:pt x="21600" y="4833"/>
                    <a:pt x="16765" y="0"/>
                    <a:pt x="10800" y="0"/>
                  </a:cubicBezTo>
                  <a:close/>
                </a:path>
              </a:pathLst>
            </a:custGeom>
            <a:solidFill>
              <a:srgbClr val="FF0000"/>
            </a:solidFill>
            <a:ln w="12700" cap="flat">
              <a:noFill/>
              <a:miter lim="400000"/>
            </a:ln>
            <a:effectLst>
              <a:outerShdw blurRad="190500" dist="228600" dir="2700000" rotWithShape="0">
                <a:srgbClr val="000000">
                  <a:alpha val="30000"/>
                </a:srgbClr>
              </a:outerShdw>
            </a:effectLst>
          </p:spPr>
        </p:pic>
        <p:sp>
          <p:nvSpPr>
            <p:cNvPr id="63" name="TextBox 62">
              <a:extLst>
                <a:ext uri="{FF2B5EF4-FFF2-40B4-BE49-F238E27FC236}">
                  <a16:creationId xmlns:a16="http://schemas.microsoft.com/office/drawing/2014/main" id="{B031D3FF-D961-9A0B-FC38-5415D510A95B}"/>
                </a:ext>
              </a:extLst>
            </p:cNvPr>
            <p:cNvSpPr txBox="1"/>
            <p:nvPr/>
          </p:nvSpPr>
          <p:spPr>
            <a:xfrm>
              <a:off x="549377" y="1839951"/>
              <a:ext cx="711921" cy="5109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34289" tIns="34289" rIns="34289" bIns="34289" numCol="1" anchor="t">
              <a:spAutoFit/>
            </a:bodyPr>
            <a:lstStyle>
              <a:lvl1pPr>
                <a:defRPr sz="1000"/>
              </a:lvl1pPr>
            </a:lstStyle>
            <a:p>
              <a:pPr algn="ctr"/>
              <a:r>
                <a:rPr lang="en-US" sz="750"/>
                <a:t>Malicious</a:t>
              </a:r>
            </a:p>
            <a:p>
              <a:pPr algn="ctr"/>
              <a:r>
                <a:rPr lang="en-US" sz="750"/>
                <a:t>Activity </a:t>
              </a:r>
            </a:p>
          </p:txBody>
        </p:sp>
      </p:grpSp>
      <p:pic>
        <p:nvPicPr>
          <p:cNvPr id="449" name="Picture 4" descr="Picture 4">
            <a:extLst>
              <a:ext uri="{FF2B5EF4-FFF2-40B4-BE49-F238E27FC236}">
                <a16:creationId xmlns:a16="http://schemas.microsoft.com/office/drawing/2014/main" id="{D29346CD-81C8-923B-A38E-594D15E6A5A2}"/>
              </a:ext>
            </a:extLst>
          </p:cNvPr>
          <p:cNvPicPr>
            <a:picLocks noChangeAspect="1"/>
          </p:cNvPicPr>
          <p:nvPr/>
        </p:nvPicPr>
        <p:blipFill>
          <a:blip r:embed="rId9"/>
          <a:srcRect r="3"/>
          <a:stretch>
            <a:fillRect/>
          </a:stretch>
        </p:blipFill>
        <p:spPr>
          <a:xfrm>
            <a:off x="5674633" y="2669741"/>
            <a:ext cx="1407584" cy="938977"/>
          </a:xfrm>
          <a:prstGeom prst="roundRect">
            <a:avLst>
              <a:gd name="adj" fmla="val 4167"/>
            </a:avLst>
          </a:prstGeom>
          <a:solidFill>
            <a:srgbClr val="FFFFFF"/>
          </a:solidFill>
          <a:ln w="76200" cap="sq">
            <a:solidFill>
              <a:srgbClr val="00206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62" name="TextBox 461">
            <a:extLst>
              <a:ext uri="{FF2B5EF4-FFF2-40B4-BE49-F238E27FC236}">
                <a16:creationId xmlns:a16="http://schemas.microsoft.com/office/drawing/2014/main" id="{22A9816C-5D50-0D6D-84B2-8A32916A1F1E}"/>
              </a:ext>
            </a:extLst>
          </p:cNvPr>
          <p:cNvSpPr txBox="1"/>
          <p:nvPr/>
        </p:nvSpPr>
        <p:spPr>
          <a:xfrm>
            <a:off x="6668294" y="3024776"/>
            <a:ext cx="1277915" cy="415498"/>
          </a:xfrm>
          <a:prstGeom prst="rect">
            <a:avLst/>
          </a:prstGeom>
          <a:noFill/>
        </p:spPr>
        <p:txBody>
          <a:bodyPr wrap="none" rtlCol="0">
            <a:spAutoFit/>
          </a:bodyPr>
          <a:lstStyle>
            <a:defPPr>
              <a:defRPr lang="en-US"/>
            </a:defPPr>
            <a:lvl1pPr algn="ctr">
              <a:defRPr sz="1400" b="1">
                <a:solidFill>
                  <a:schemeClr val="bg1"/>
                </a:solidFill>
              </a:defRPr>
            </a:lvl1pPr>
          </a:lstStyle>
          <a:p>
            <a:r>
              <a:rPr lang="en-US" sz="1050"/>
              <a:t>Cyber Playbooks</a:t>
            </a:r>
          </a:p>
          <a:p>
            <a:r>
              <a:rPr lang="en-US" sz="1050"/>
              <a:t>Cyber Reporting</a:t>
            </a:r>
          </a:p>
        </p:txBody>
      </p:sp>
      <p:sp>
        <p:nvSpPr>
          <p:cNvPr id="468" name="TextBox 467">
            <a:extLst>
              <a:ext uri="{FF2B5EF4-FFF2-40B4-BE49-F238E27FC236}">
                <a16:creationId xmlns:a16="http://schemas.microsoft.com/office/drawing/2014/main" id="{4E70FFD1-9271-39E9-A0CE-B8A2949DC957}"/>
              </a:ext>
            </a:extLst>
          </p:cNvPr>
          <p:cNvSpPr txBox="1"/>
          <p:nvPr/>
        </p:nvSpPr>
        <p:spPr>
          <a:xfrm>
            <a:off x="4949102" y="1530392"/>
            <a:ext cx="963726" cy="415498"/>
          </a:xfrm>
          <a:prstGeom prst="rect">
            <a:avLst/>
          </a:prstGeom>
          <a:noFill/>
        </p:spPr>
        <p:txBody>
          <a:bodyPr wrap="none" rtlCol="0">
            <a:spAutoFit/>
          </a:bodyPr>
          <a:lstStyle/>
          <a:p>
            <a:pPr algn="ctr"/>
            <a:r>
              <a:rPr lang="en-US" sz="1050" b="1">
                <a:solidFill>
                  <a:schemeClr val="bg1"/>
                </a:solidFill>
              </a:rPr>
              <a:t>Tailorable </a:t>
            </a:r>
          </a:p>
          <a:p>
            <a:pPr algn="ctr"/>
            <a:r>
              <a:rPr lang="en-US" sz="1050" b="1">
                <a:solidFill>
                  <a:schemeClr val="bg1"/>
                </a:solidFill>
              </a:rPr>
              <a:t>Dashboards</a:t>
            </a:r>
          </a:p>
        </p:txBody>
      </p:sp>
      <p:sp>
        <p:nvSpPr>
          <p:cNvPr id="471" name="Rectangle 3076">
            <a:extLst>
              <a:ext uri="{FF2B5EF4-FFF2-40B4-BE49-F238E27FC236}">
                <a16:creationId xmlns:a16="http://schemas.microsoft.com/office/drawing/2014/main" id="{5D6E5549-194C-F950-75D9-EA5484C577EE}"/>
              </a:ext>
            </a:extLst>
          </p:cNvPr>
          <p:cNvSpPr txBox="1"/>
          <p:nvPr/>
        </p:nvSpPr>
        <p:spPr>
          <a:xfrm>
            <a:off x="5020238" y="3579349"/>
            <a:ext cx="2867901" cy="27699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t">
            <a:spAutoFit/>
          </a:bodyPr>
          <a:lstStyle>
            <a:lvl1pPr algn="ctr" defTabSz="685800">
              <a:defRPr sz="1600" b="1">
                <a:solidFill>
                  <a:srgbClr val="203864"/>
                </a:solidFill>
                <a:latin typeface="+mj-lt"/>
                <a:ea typeface="+mj-ea"/>
                <a:cs typeface="+mj-cs"/>
                <a:sym typeface="Calibri"/>
              </a:defRPr>
            </a:lvl1pPr>
          </a:lstStyle>
          <a:p>
            <a:pPr defTabSz="514350">
              <a:buClrTx/>
              <a:defRPr/>
            </a:pPr>
            <a:r>
              <a:rPr lang="en-US" sz="1350" kern="1200">
                <a:solidFill>
                  <a:srgbClr val="FFFF00"/>
                </a:solidFill>
                <a:latin typeface="Calibri Light" panose="020F0302020204030204"/>
              </a:rPr>
              <a:t>MDTs, Platform Maintainers, Air Crews</a:t>
            </a:r>
            <a:endParaRPr sz="1350" kern="1200">
              <a:solidFill>
                <a:srgbClr val="FFFF00"/>
              </a:solidFill>
              <a:latin typeface="Calibri Light" panose="020F0302020204030204"/>
            </a:endParaRPr>
          </a:p>
        </p:txBody>
      </p:sp>
      <p:grpSp>
        <p:nvGrpSpPr>
          <p:cNvPr id="32" name="Rectangle 54">
            <a:extLst>
              <a:ext uri="{FF2B5EF4-FFF2-40B4-BE49-F238E27FC236}">
                <a16:creationId xmlns:a16="http://schemas.microsoft.com/office/drawing/2014/main" id="{57BA1D47-27F4-6172-CC31-B528E1648931}"/>
              </a:ext>
            </a:extLst>
          </p:cNvPr>
          <p:cNvGrpSpPr/>
          <p:nvPr/>
        </p:nvGrpSpPr>
        <p:grpSpPr>
          <a:xfrm>
            <a:off x="4159512" y="1381571"/>
            <a:ext cx="344475" cy="1824752"/>
            <a:chOff x="-1" y="0"/>
            <a:chExt cx="459299" cy="2432999"/>
          </a:xfrm>
        </p:grpSpPr>
        <p:sp>
          <p:nvSpPr>
            <p:cNvPr id="33" name="Rectangle">
              <a:extLst>
                <a:ext uri="{FF2B5EF4-FFF2-40B4-BE49-F238E27FC236}">
                  <a16:creationId xmlns:a16="http://schemas.microsoft.com/office/drawing/2014/main" id="{48715349-40C2-7FFC-573C-2C7A9FEA0258}"/>
                </a:ext>
              </a:extLst>
            </p:cNvPr>
            <p:cNvSpPr/>
            <p:nvPr/>
          </p:nvSpPr>
          <p:spPr>
            <a:xfrm>
              <a:off x="-1" y="0"/>
              <a:ext cx="459299" cy="2432999"/>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34" name="Anomaly Reporting &amp; Alerting">
              <a:extLst>
                <a:ext uri="{FF2B5EF4-FFF2-40B4-BE49-F238E27FC236}">
                  <a16:creationId xmlns:a16="http://schemas.microsoft.com/office/drawing/2014/main" id="{5C126E2F-AB2B-C77A-A357-C582D348B8C5}"/>
                </a:ext>
              </a:extLst>
            </p:cNvPr>
            <p:cNvSpPr txBox="1"/>
            <p:nvPr/>
          </p:nvSpPr>
          <p:spPr>
            <a:xfrm rot="16200000">
              <a:off x="-941130" y="1070308"/>
              <a:ext cx="2341559" cy="29238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Anomaly Reporting &amp; Alerting</a:t>
              </a:r>
            </a:p>
          </p:txBody>
        </p:sp>
      </p:grpSp>
      <p:sp>
        <p:nvSpPr>
          <p:cNvPr id="7" name="Rectangle 2">
            <a:extLst>
              <a:ext uri="{FF2B5EF4-FFF2-40B4-BE49-F238E27FC236}">
                <a16:creationId xmlns:a16="http://schemas.microsoft.com/office/drawing/2014/main" id="{C83C5C19-B236-7A6F-53AD-ACD04D696B1F}"/>
              </a:ext>
            </a:extLst>
          </p:cNvPr>
          <p:cNvSpPr/>
          <p:nvPr/>
        </p:nvSpPr>
        <p:spPr>
          <a:xfrm>
            <a:off x="3308752" y="1343021"/>
            <a:ext cx="786101" cy="1931526"/>
          </a:xfrm>
          <a:prstGeom prst="rect">
            <a:avLst/>
          </a:prstGeom>
          <a:solidFill>
            <a:srgbClr val="D9D243"/>
          </a:solidFill>
          <a:ln w="19050" cap="rnd">
            <a:solidFill>
              <a:srgbClr val="000000"/>
            </a:solidFill>
            <a:prstDash val="solid"/>
            <a:round/>
          </a:ln>
          <a:effectLst/>
        </p:spPr>
        <p:txBody>
          <a:bodyPr wrap="square" lIns="34289" tIns="34289" rIns="34289" bIns="34289" numCol="1" anchor="ctr">
            <a:noAutofit/>
          </a:bodyPr>
          <a:lstStyle/>
          <a:p>
            <a:pPr algn="ctr" defTabSz="342900">
              <a:defRPr>
                <a:solidFill>
                  <a:srgbClr val="FFFFFF"/>
                </a:solidFill>
              </a:defRPr>
            </a:pPr>
            <a:endParaRPr sz="1050"/>
          </a:p>
        </p:txBody>
      </p:sp>
      <p:grpSp>
        <p:nvGrpSpPr>
          <p:cNvPr id="14" name="Rectangle 38">
            <a:extLst>
              <a:ext uri="{FF2B5EF4-FFF2-40B4-BE49-F238E27FC236}">
                <a16:creationId xmlns:a16="http://schemas.microsoft.com/office/drawing/2014/main" id="{153FAFB0-1AF3-871D-DD5B-2533B93555D7}"/>
              </a:ext>
            </a:extLst>
          </p:cNvPr>
          <p:cNvGrpSpPr/>
          <p:nvPr/>
        </p:nvGrpSpPr>
        <p:grpSpPr>
          <a:xfrm>
            <a:off x="3350688" y="1832376"/>
            <a:ext cx="712238" cy="519371"/>
            <a:chOff x="0" y="-14777"/>
            <a:chExt cx="949649" cy="692493"/>
          </a:xfrm>
        </p:grpSpPr>
        <p:sp>
          <p:nvSpPr>
            <p:cNvPr id="15" name="Rectangle">
              <a:extLst>
                <a:ext uri="{FF2B5EF4-FFF2-40B4-BE49-F238E27FC236}">
                  <a16:creationId xmlns:a16="http://schemas.microsoft.com/office/drawing/2014/main" id="{658C4475-BAFD-4AC1-04BE-BE00557BF6BB}"/>
                </a:ext>
              </a:extLst>
            </p:cNvPr>
            <p:cNvSpPr/>
            <p:nvPr/>
          </p:nvSpPr>
          <p:spPr>
            <a:xfrm>
              <a:off x="0" y="25206"/>
              <a:ext cx="949649" cy="612528"/>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16" name="Machine Learning Analyzer">
              <a:extLst>
                <a:ext uri="{FF2B5EF4-FFF2-40B4-BE49-F238E27FC236}">
                  <a16:creationId xmlns:a16="http://schemas.microsoft.com/office/drawing/2014/main" id="{45022A13-B40F-3FDF-4BB6-85433C77EED7}"/>
                </a:ext>
              </a:extLst>
            </p:cNvPr>
            <p:cNvSpPr txBox="1"/>
            <p:nvPr/>
          </p:nvSpPr>
          <p:spPr>
            <a:xfrm>
              <a:off x="45719" y="-14777"/>
              <a:ext cx="858210" cy="692493"/>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Machine Learning Analyzer</a:t>
              </a:r>
            </a:p>
          </p:txBody>
        </p:sp>
      </p:grpSp>
      <p:grpSp>
        <p:nvGrpSpPr>
          <p:cNvPr id="35" name="Rectangle 55">
            <a:extLst>
              <a:ext uri="{FF2B5EF4-FFF2-40B4-BE49-F238E27FC236}">
                <a16:creationId xmlns:a16="http://schemas.microsoft.com/office/drawing/2014/main" id="{CC512063-7F37-8815-2922-86D7C3A52CEC}"/>
              </a:ext>
            </a:extLst>
          </p:cNvPr>
          <p:cNvGrpSpPr/>
          <p:nvPr/>
        </p:nvGrpSpPr>
        <p:grpSpPr>
          <a:xfrm>
            <a:off x="3347190" y="2353813"/>
            <a:ext cx="719234" cy="459395"/>
            <a:chOff x="0" y="25207"/>
            <a:chExt cx="958978" cy="612526"/>
          </a:xfrm>
        </p:grpSpPr>
        <p:sp>
          <p:nvSpPr>
            <p:cNvPr id="36" name="Rectangle">
              <a:extLst>
                <a:ext uri="{FF2B5EF4-FFF2-40B4-BE49-F238E27FC236}">
                  <a16:creationId xmlns:a16="http://schemas.microsoft.com/office/drawing/2014/main" id="{B1EC92DB-CFE0-E2A5-CCA5-8AAAB100D2F2}"/>
                </a:ext>
              </a:extLst>
            </p:cNvPr>
            <p:cNvSpPr/>
            <p:nvPr/>
          </p:nvSpPr>
          <p:spPr>
            <a:xfrm>
              <a:off x="0" y="25207"/>
              <a:ext cx="958978" cy="612526"/>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37" name="Deep Learning Analyzer">
              <a:extLst>
                <a:ext uri="{FF2B5EF4-FFF2-40B4-BE49-F238E27FC236}">
                  <a16:creationId xmlns:a16="http://schemas.microsoft.com/office/drawing/2014/main" id="{0E56DFAA-2E8F-2093-1C8E-B1F8D60038A3}"/>
                </a:ext>
              </a:extLst>
            </p:cNvPr>
            <p:cNvSpPr txBox="1"/>
            <p:nvPr/>
          </p:nvSpPr>
          <p:spPr>
            <a:xfrm>
              <a:off x="45719" y="85250"/>
              <a:ext cx="867539" cy="4924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lang="en-US" sz="975"/>
                <a:t>Statistical </a:t>
              </a:r>
              <a:r>
                <a:rPr sz="975"/>
                <a:t>Analyzer</a:t>
              </a:r>
            </a:p>
          </p:txBody>
        </p:sp>
      </p:grpSp>
      <p:grpSp>
        <p:nvGrpSpPr>
          <p:cNvPr id="41" name="Rectangle 57">
            <a:extLst>
              <a:ext uri="{FF2B5EF4-FFF2-40B4-BE49-F238E27FC236}">
                <a16:creationId xmlns:a16="http://schemas.microsoft.com/office/drawing/2014/main" id="{C4517714-E4CB-1B08-0175-6330509118F6}"/>
              </a:ext>
            </a:extLst>
          </p:cNvPr>
          <p:cNvGrpSpPr/>
          <p:nvPr/>
        </p:nvGrpSpPr>
        <p:grpSpPr>
          <a:xfrm>
            <a:off x="3354243" y="2847387"/>
            <a:ext cx="705128" cy="372788"/>
            <a:chOff x="0" y="-1"/>
            <a:chExt cx="940169" cy="497050"/>
          </a:xfrm>
        </p:grpSpPr>
        <p:sp>
          <p:nvSpPr>
            <p:cNvPr id="42" name="Rectangle">
              <a:extLst>
                <a:ext uri="{FF2B5EF4-FFF2-40B4-BE49-F238E27FC236}">
                  <a16:creationId xmlns:a16="http://schemas.microsoft.com/office/drawing/2014/main" id="{4B76EE50-A249-39CB-431A-2F0268865A83}"/>
                </a:ext>
              </a:extLst>
            </p:cNvPr>
            <p:cNvSpPr/>
            <p:nvPr/>
          </p:nvSpPr>
          <p:spPr>
            <a:xfrm>
              <a:off x="0" y="-1"/>
              <a:ext cx="940169" cy="497050"/>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43" name="Future Analyzers">
              <a:extLst>
                <a:ext uri="{FF2B5EF4-FFF2-40B4-BE49-F238E27FC236}">
                  <a16:creationId xmlns:a16="http://schemas.microsoft.com/office/drawing/2014/main" id="{CE660837-4976-37CD-1AC4-0225F7564B02}"/>
                </a:ext>
              </a:extLst>
            </p:cNvPr>
            <p:cNvSpPr txBox="1"/>
            <p:nvPr/>
          </p:nvSpPr>
          <p:spPr>
            <a:xfrm>
              <a:off x="45720" y="2304"/>
              <a:ext cx="848729" cy="4924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Future Analyzers</a:t>
              </a:r>
            </a:p>
          </p:txBody>
        </p:sp>
      </p:grpSp>
      <p:grpSp>
        <p:nvGrpSpPr>
          <p:cNvPr id="54" name="Rectangle 36">
            <a:extLst>
              <a:ext uri="{FF2B5EF4-FFF2-40B4-BE49-F238E27FC236}">
                <a16:creationId xmlns:a16="http://schemas.microsoft.com/office/drawing/2014/main" id="{A0959803-75AB-282D-8D52-DF6A95DE3EBB}"/>
              </a:ext>
            </a:extLst>
          </p:cNvPr>
          <p:cNvGrpSpPr/>
          <p:nvPr/>
        </p:nvGrpSpPr>
        <p:grpSpPr>
          <a:xfrm>
            <a:off x="3343042" y="1317059"/>
            <a:ext cx="735505" cy="572359"/>
            <a:chOff x="-1" y="21102"/>
            <a:chExt cx="933698" cy="620737"/>
          </a:xfrm>
        </p:grpSpPr>
        <p:sp>
          <p:nvSpPr>
            <p:cNvPr id="55" name="Rectangle">
              <a:extLst>
                <a:ext uri="{FF2B5EF4-FFF2-40B4-BE49-F238E27FC236}">
                  <a16:creationId xmlns:a16="http://schemas.microsoft.com/office/drawing/2014/main" id="{8DA38624-7DB2-38D4-8E4F-5AEC927511A9}"/>
                </a:ext>
              </a:extLst>
            </p:cNvPr>
            <p:cNvSpPr/>
            <p:nvPr/>
          </p:nvSpPr>
          <p:spPr>
            <a:xfrm>
              <a:off x="-1" y="82945"/>
              <a:ext cx="933698" cy="497049"/>
            </a:xfrm>
            <a:prstGeom prst="rect">
              <a:avLst/>
            </a:prstGeom>
            <a:solidFill>
              <a:srgbClr val="002060"/>
            </a:solidFill>
            <a:ln w="12700" cap="flat">
              <a:noFill/>
              <a:miter lim="400000"/>
            </a:ln>
            <a:effectLst>
              <a:outerShdw blurRad="50800" dist="27940" dir="5400000" rotWithShape="0">
                <a:srgbClr val="000000">
                  <a:alpha val="32000"/>
                </a:srgbClr>
              </a:outerShdw>
            </a:effectLst>
          </p:spPr>
          <p:txBody>
            <a:bodyPr wrap="square" lIns="34289" tIns="34289" rIns="34289" bIns="34289" numCol="1" anchor="ctr">
              <a:noAutofit/>
            </a:bodyPr>
            <a:lstStyle/>
            <a:p>
              <a:pPr algn="ctr" defTabSz="514350"/>
              <a:endParaRPr sz="1050"/>
            </a:p>
          </p:txBody>
        </p:sp>
        <p:sp>
          <p:nvSpPr>
            <p:cNvPr id="56" name="Rule Based Analyzer">
              <a:extLst>
                <a:ext uri="{FF2B5EF4-FFF2-40B4-BE49-F238E27FC236}">
                  <a16:creationId xmlns:a16="http://schemas.microsoft.com/office/drawing/2014/main" id="{CF86FFD0-165F-74BE-226A-2B92D44BD5AC}"/>
                </a:ext>
              </a:extLst>
            </p:cNvPr>
            <p:cNvSpPr txBox="1"/>
            <p:nvPr/>
          </p:nvSpPr>
          <p:spPr>
            <a:xfrm>
              <a:off x="45719" y="21102"/>
              <a:ext cx="858211" cy="620737"/>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4289" tIns="34289" rIns="34289" bIns="34289" numCol="1" anchor="ctr">
              <a:spAutoFit/>
            </a:bodyPr>
            <a:lstStyle>
              <a:lvl1pPr algn="ctr" defTabSz="685800">
                <a:defRPr sz="1300">
                  <a:solidFill>
                    <a:srgbClr val="FFFFFF"/>
                  </a:solidFill>
                  <a:latin typeface="+mj-lt"/>
                  <a:ea typeface="+mj-ea"/>
                  <a:cs typeface="+mj-cs"/>
                  <a:sym typeface="Calibri"/>
                </a:defRPr>
              </a:lvl1pPr>
            </a:lstStyle>
            <a:p>
              <a:r>
                <a:rPr sz="975"/>
                <a:t>Rule</a:t>
              </a:r>
              <a:r>
                <a:rPr lang="en-US" sz="975"/>
                <a:t> </a:t>
              </a:r>
              <a:r>
                <a:rPr sz="975"/>
                <a:t>Based Analyzer</a:t>
              </a:r>
            </a:p>
          </p:txBody>
        </p:sp>
      </p:grpSp>
      <p:sp>
        <p:nvSpPr>
          <p:cNvPr id="18" name="TextBox 17">
            <a:extLst>
              <a:ext uri="{FF2B5EF4-FFF2-40B4-BE49-F238E27FC236}">
                <a16:creationId xmlns:a16="http://schemas.microsoft.com/office/drawing/2014/main" id="{DA67420B-9E18-5F69-93FD-7E0A4C3DD722}"/>
              </a:ext>
            </a:extLst>
          </p:cNvPr>
          <p:cNvSpPr txBox="1"/>
          <p:nvPr/>
        </p:nvSpPr>
        <p:spPr>
          <a:xfrm>
            <a:off x="1813174" y="3838599"/>
            <a:ext cx="6524197" cy="1277273"/>
          </a:xfrm>
          <a:prstGeom prst="rect">
            <a:avLst/>
          </a:prstGeom>
          <a:noFill/>
        </p:spPr>
        <p:txBody>
          <a:bodyPr wrap="square">
            <a:spAutoFit/>
          </a:bodyPr>
          <a:lstStyle>
            <a:defPPr marR="0" lvl="0" algn="l" rtl="0">
              <a:lnSpc>
                <a:spcPct val="100000"/>
              </a:lnSpc>
              <a:spcBef>
                <a:spcPts val="0"/>
              </a:spcBef>
              <a:spcAft>
                <a:spcPts val="0"/>
              </a:spcAft>
              <a:defRPr/>
            </a:defPPr>
            <a:lvl1pPr marL="285750" indent="-182880">
              <a:buClr>
                <a:srgbClr val="002060"/>
              </a:buClr>
              <a:buFont typeface="+mj-lt"/>
              <a:buAutoNum type="arabicPeriod" startAt="3"/>
              <a:defRPr sz="1100">
                <a:solidFill>
                  <a:srgbClr val="002060"/>
                </a:solidFill>
              </a:defRPr>
            </a:lvl1pPr>
          </a:lstStyle>
          <a:p>
            <a:pPr marL="274320" indent="-171450">
              <a:buFont typeface="Arial" panose="020B0604020202020204" pitchFamily="34" charset="0"/>
              <a:buChar char="•"/>
            </a:pPr>
            <a:r>
              <a:rPr lang="en-US"/>
              <a:t>Employs unique combination of AI/ML, statistical and domain-based rules to counter sophisticated and zero-day attack vectors</a:t>
            </a:r>
          </a:p>
          <a:p>
            <a:pPr marL="274320" indent="-171450">
              <a:buFont typeface="Arial" panose="020B0604020202020204" pitchFamily="34" charset="0"/>
              <a:buChar char="•"/>
            </a:pPr>
            <a:r>
              <a:rPr lang="en-US"/>
              <a:t>Identifies malicious data injection, removal and manipulation in real time including erroneous maintenance actions</a:t>
            </a:r>
          </a:p>
          <a:p>
            <a:pPr marL="274320" indent="-171450">
              <a:buFont typeface="Arial" panose="020B0604020202020204" pitchFamily="34" charset="0"/>
              <a:buChar char="•"/>
            </a:pPr>
            <a:r>
              <a:rPr lang="en-US"/>
              <a:t>Extensible, performant, and highly modular design for adding data streams, analyzers, and responding to dynamic threat environment</a:t>
            </a:r>
          </a:p>
          <a:p>
            <a:pPr>
              <a:buAutoNum type="arabicPeriod"/>
            </a:pPr>
            <a:endParaRPr lang="en-US"/>
          </a:p>
        </p:txBody>
      </p:sp>
    </p:spTree>
    <p:extLst>
      <p:ext uri="{BB962C8B-B14F-4D97-AF65-F5344CB8AC3E}">
        <p14:creationId xmlns:p14="http://schemas.microsoft.com/office/powerpoint/2010/main" val="78359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9" name="Picture 8">
            <a:extLst>
              <a:ext uri="{FF2B5EF4-FFF2-40B4-BE49-F238E27FC236}">
                <a16:creationId xmlns:a16="http://schemas.microsoft.com/office/drawing/2014/main" id="{61F49983-5054-E45C-5FF4-B2A9CEE7E908}"/>
              </a:ext>
            </a:extLst>
          </p:cNvPr>
          <p:cNvPicPr>
            <a:picLocks noChangeAspect="1"/>
          </p:cNvPicPr>
          <p:nvPr/>
        </p:nvPicPr>
        <p:blipFill>
          <a:blip r:embed="rId3"/>
          <a:stretch>
            <a:fillRect/>
          </a:stretch>
        </p:blipFill>
        <p:spPr>
          <a:xfrm>
            <a:off x="3722113" y="163372"/>
            <a:ext cx="5283476" cy="4013475"/>
          </a:xfrm>
          <a:custGeom>
            <a:avLst/>
            <a:gdLst/>
            <a:ahLst/>
            <a:cxnLst>
              <a:cxn ang="0">
                <a:pos x="wd2" y="hd2"/>
              </a:cxn>
              <a:cxn ang="5400000">
                <a:pos x="wd2" y="hd2"/>
              </a:cxn>
              <a:cxn ang="10800000">
                <a:pos x="wd2" y="hd2"/>
              </a:cxn>
              <a:cxn ang="16200000">
                <a:pos x="wd2" y="hd2"/>
              </a:cxn>
            </a:cxnLst>
            <a:rect l="0" t="0" r="r" b="b"/>
            <a:pathLst>
              <a:path w="21600" h="21600" extrusionOk="0">
                <a:moveTo>
                  <a:pt x="484" y="0"/>
                </a:moveTo>
                <a:cubicBezTo>
                  <a:pt x="217" y="0"/>
                  <a:pt x="0" y="403"/>
                  <a:pt x="0" y="900"/>
                </a:cubicBezTo>
                <a:lnTo>
                  <a:pt x="0" y="20700"/>
                </a:lnTo>
                <a:cubicBezTo>
                  <a:pt x="0" y="21197"/>
                  <a:pt x="217" y="21600"/>
                  <a:pt x="484" y="21600"/>
                </a:cubicBezTo>
                <a:lnTo>
                  <a:pt x="21116" y="21600"/>
                </a:lnTo>
                <a:cubicBezTo>
                  <a:pt x="21383" y="21600"/>
                  <a:pt x="21600" y="21197"/>
                  <a:pt x="21600" y="20700"/>
                </a:cubicBezTo>
                <a:lnTo>
                  <a:pt x="21600" y="900"/>
                </a:lnTo>
                <a:cubicBezTo>
                  <a:pt x="21600" y="403"/>
                  <a:pt x="21383" y="0"/>
                  <a:pt x="21116" y="0"/>
                </a:cubicBezTo>
                <a:lnTo>
                  <a:pt x="484" y="0"/>
                </a:lnTo>
                <a:close/>
              </a:path>
            </a:pathLst>
          </a:custGeom>
          <a:ln w="76200" cap="sq">
            <a:solidFill>
              <a:srgbClr val="EAEAEA"/>
            </a:solidFill>
            <a:prstDash val="solid"/>
            <a:miter lim="800000"/>
          </a:ln>
          <a:effectLst>
            <a:reflection stA="33000" endPos="40000" dir="5400000" sy="-100000" algn="bl" rotWithShape="0"/>
          </a:effectLst>
        </p:spPr>
      </p:pic>
      <p:sp>
        <p:nvSpPr>
          <p:cNvPr id="80" name="Google Shape;80;p16"/>
          <p:cNvSpPr txBox="1">
            <a:spLocks noGrp="1"/>
          </p:cNvSpPr>
          <p:nvPr>
            <p:ph type="title"/>
          </p:nvPr>
        </p:nvSpPr>
        <p:spPr>
          <a:xfrm>
            <a:off x="123250" y="3452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b="1" u="sng"/>
              <a:t>M</a:t>
            </a:r>
            <a:r>
              <a:rPr lang="en" sz="2500" b="1"/>
              <a:t>ission</a:t>
            </a:r>
            <a:endParaRPr sz="2500"/>
          </a:p>
        </p:txBody>
      </p:sp>
      <p:sp>
        <p:nvSpPr>
          <p:cNvPr id="81" name="Google Shape;81;p16"/>
          <p:cNvSpPr txBox="1">
            <a:spLocks noGrp="1"/>
          </p:cNvSpPr>
          <p:nvPr>
            <p:ph type="body" idx="1"/>
          </p:nvPr>
        </p:nvSpPr>
        <p:spPr>
          <a:xfrm>
            <a:off x="103381" y="936790"/>
            <a:ext cx="3586864" cy="4062620"/>
          </a:xfrm>
          <a:prstGeom prst="rect">
            <a:avLst/>
          </a:prstGeom>
          <a:noFill/>
        </p:spPr>
        <p:txBody>
          <a:bodyPr wrap="square">
            <a:spAutoFit/>
          </a:bodyPr>
          <a:lstStyle/>
          <a:p>
            <a:pPr marL="274320" indent="-171450">
              <a:lnSpc>
                <a:spcPct val="100000"/>
              </a:lnSpc>
              <a:buClr>
                <a:srgbClr val="002060"/>
              </a:buClr>
              <a:buFont typeface="Arial" panose="020B0604020202020204" pitchFamily="34" charset="0"/>
              <a:buChar char="•"/>
            </a:pPr>
            <a:r>
              <a:rPr lang="en-US">
                <a:solidFill>
                  <a:srgbClr val="002060"/>
                </a:solidFill>
              </a:rPr>
              <a:t>Mission Defense Teams are overwhelmed by the volume and velocity of incoming sensor data and lack the cognitive bandwidth to identity adversary attempts to subvert and distract operators and divert limited valuable assets (both operator and aircraft)</a:t>
            </a:r>
          </a:p>
          <a:p>
            <a:pPr marL="274320" indent="-171450">
              <a:lnSpc>
                <a:spcPct val="100000"/>
              </a:lnSpc>
              <a:buClr>
                <a:srgbClr val="002060"/>
              </a:buClr>
              <a:buFont typeface="Arial" panose="020B0604020202020204" pitchFamily="34" charset="0"/>
              <a:buChar char="•"/>
            </a:pPr>
            <a:endParaRPr lang="en-US">
              <a:solidFill>
                <a:srgbClr val="002060"/>
              </a:solidFill>
            </a:endParaRPr>
          </a:p>
          <a:p>
            <a:pPr marL="274320" indent="-171450">
              <a:lnSpc>
                <a:spcPct val="100000"/>
              </a:lnSpc>
              <a:buClr>
                <a:srgbClr val="002060"/>
              </a:buClr>
              <a:buFont typeface="Arial" panose="020B0604020202020204" pitchFamily="34" charset="0"/>
              <a:buChar char="•"/>
            </a:pPr>
            <a:r>
              <a:rPr lang="en-US">
                <a:solidFill>
                  <a:srgbClr val="002060"/>
                </a:solidFill>
              </a:rPr>
              <a:t>Securboration provides MDTs with the necessary defensive cyber tools to counter adversarial deception and ensure information confidence and mission resiliency</a:t>
            </a:r>
          </a:p>
          <a:p>
            <a:pPr marL="274320" indent="-171450">
              <a:lnSpc>
                <a:spcPct val="100000"/>
              </a:lnSpc>
              <a:buClr>
                <a:srgbClr val="002060"/>
              </a:buClr>
              <a:buFont typeface="Arial" panose="020B0604020202020204" pitchFamily="34" charset="0"/>
              <a:buChar char="•"/>
            </a:pPr>
            <a:endParaRPr lang="en-US">
              <a:solidFill>
                <a:srgbClr val="002060"/>
              </a:solidFill>
            </a:endParaRPr>
          </a:p>
          <a:p>
            <a:pPr marL="274320" indent="-171450">
              <a:lnSpc>
                <a:spcPct val="100000"/>
              </a:lnSpc>
              <a:buClr>
                <a:srgbClr val="002060"/>
              </a:buClr>
              <a:buFont typeface="Arial" panose="020B0604020202020204" pitchFamily="34" charset="0"/>
              <a:buChar char="•"/>
            </a:pPr>
            <a:endParaRPr>
              <a:solidFill>
                <a:srgbClr val="002060"/>
              </a:solidFill>
            </a:endParaRPr>
          </a:p>
          <a:p>
            <a:pPr marL="274320" indent="-171450">
              <a:lnSpc>
                <a:spcPct val="100000"/>
              </a:lnSpc>
              <a:buClr>
                <a:srgbClr val="002060"/>
              </a:buClr>
              <a:buFont typeface="Arial" panose="020B0604020202020204" pitchFamily="34" charset="0"/>
              <a:buChar char="•"/>
            </a:pPr>
            <a:endParaRPr>
              <a:solidFill>
                <a:srgbClr val="002060"/>
              </a:solidFill>
            </a:endParaRPr>
          </a:p>
          <a:p>
            <a:pPr marL="274320" indent="-171450">
              <a:lnSpc>
                <a:spcPct val="100000"/>
              </a:lnSpc>
              <a:buClr>
                <a:srgbClr val="002060"/>
              </a:buClr>
              <a:buFont typeface="Arial" panose="020B0604020202020204" pitchFamily="34" charset="0"/>
              <a:buChar char="•"/>
            </a:pPr>
            <a:endParaRPr>
              <a:solidFill>
                <a:srgbClr val="002060"/>
              </a:solidFill>
            </a:endParaRPr>
          </a:p>
        </p:txBody>
      </p:sp>
      <p:pic>
        <p:nvPicPr>
          <p:cNvPr id="82" name="Google Shape;82;p16"/>
          <p:cNvPicPr preferRelativeResize="0"/>
          <p:nvPr/>
        </p:nvPicPr>
        <p:blipFill rotWithShape="1">
          <a:blip r:embed="rId4">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5B7A7146-3E27-B368-AD36-110FBE49C99C}"/>
              </a:ext>
            </a:extLst>
          </p:cNvPr>
          <p:cNvPicPr>
            <a:picLocks noChangeAspect="1"/>
          </p:cNvPicPr>
          <p:nvPr/>
        </p:nvPicPr>
        <p:blipFill>
          <a:blip r:embed="rId5"/>
          <a:stretch>
            <a:fillRect/>
          </a:stretch>
        </p:blipFill>
        <p:spPr>
          <a:xfrm>
            <a:off x="1661031" y="4313021"/>
            <a:ext cx="1010250" cy="770907"/>
          </a:xfrm>
          <a:prstGeom prst="rect">
            <a:avLst/>
          </a:prstGeom>
        </p:spPr>
      </p:pic>
      <p:pic>
        <p:nvPicPr>
          <p:cNvPr id="3" name="Picture 2">
            <a:extLst>
              <a:ext uri="{FF2B5EF4-FFF2-40B4-BE49-F238E27FC236}">
                <a16:creationId xmlns:a16="http://schemas.microsoft.com/office/drawing/2014/main" id="{E8E03B08-2193-8DA3-BBFE-14EAFCD0C5EC}"/>
              </a:ext>
            </a:extLst>
          </p:cNvPr>
          <p:cNvPicPr>
            <a:picLocks noChangeAspect="1"/>
          </p:cNvPicPr>
          <p:nvPr/>
        </p:nvPicPr>
        <p:blipFill>
          <a:blip r:embed="rId6"/>
          <a:stretch>
            <a:fillRect/>
          </a:stretch>
        </p:blipFill>
        <p:spPr>
          <a:xfrm>
            <a:off x="2980769" y="4240347"/>
            <a:ext cx="708697" cy="858885"/>
          </a:xfrm>
          <a:prstGeom prst="rect">
            <a:avLst/>
          </a:prstGeom>
        </p:spPr>
      </p:pic>
      <p:pic>
        <p:nvPicPr>
          <p:cNvPr id="6" name="Picture 4" descr="Picture 4">
            <a:extLst>
              <a:ext uri="{FF2B5EF4-FFF2-40B4-BE49-F238E27FC236}">
                <a16:creationId xmlns:a16="http://schemas.microsoft.com/office/drawing/2014/main" id="{A868F2FF-2B52-8ECA-A801-05844724B438}"/>
              </a:ext>
            </a:extLst>
          </p:cNvPr>
          <p:cNvPicPr>
            <a:picLocks noChangeAspect="1"/>
          </p:cNvPicPr>
          <p:nvPr/>
        </p:nvPicPr>
        <p:blipFill>
          <a:blip r:embed="rId7">
            <a:alphaModFix/>
          </a:blip>
          <a:srcRect r="3"/>
          <a:stretch>
            <a:fillRect/>
          </a:stretch>
        </p:blipFill>
        <p:spPr>
          <a:xfrm>
            <a:off x="3778366" y="2689149"/>
            <a:ext cx="1797431" cy="1487698"/>
          </a:xfrm>
          <a:prstGeom prst="ellipse">
            <a:avLst/>
          </a:prstGeom>
          <a:ln>
            <a:noFill/>
          </a:ln>
          <a:effectLst>
            <a:softEdge rad="112500"/>
          </a:effectLst>
        </p:spPr>
      </p:pic>
      <p:sp>
        <p:nvSpPr>
          <p:cNvPr id="8" name="TextBox 7">
            <a:extLst>
              <a:ext uri="{FF2B5EF4-FFF2-40B4-BE49-F238E27FC236}">
                <a16:creationId xmlns:a16="http://schemas.microsoft.com/office/drawing/2014/main" id="{B39545B1-7223-1209-9901-70E2DD21BB9A}"/>
              </a:ext>
            </a:extLst>
          </p:cNvPr>
          <p:cNvSpPr txBox="1"/>
          <p:nvPr/>
        </p:nvSpPr>
        <p:spPr>
          <a:xfrm>
            <a:off x="3689466" y="4338247"/>
            <a:ext cx="5173359" cy="692497"/>
          </a:xfrm>
          <a:prstGeom prst="rect">
            <a:avLst/>
          </a:prstGeom>
          <a:noFill/>
        </p:spPr>
        <p:txBody>
          <a:bodyPr wrap="square">
            <a:spAutoFit/>
          </a:bodyPr>
          <a:lstStyle/>
          <a:p>
            <a:pPr marL="274320" indent="-171450" algn="ctr">
              <a:lnSpc>
                <a:spcPct val="100000"/>
              </a:lnSpc>
              <a:buClr>
                <a:srgbClr val="002060"/>
              </a:buClr>
            </a:pPr>
            <a:r>
              <a:rPr lang="en-US" sz="1400" i="1">
                <a:solidFill>
                  <a:srgbClr val="FF0000"/>
                </a:solidFill>
              </a:rPr>
              <a:t>“One of our greatest concerns is adversaries manipulating the data to manipulate operator decision on that data”,  </a:t>
            </a:r>
          </a:p>
          <a:p>
            <a:pPr marL="274320" indent="-171450" algn="ctr">
              <a:lnSpc>
                <a:spcPct val="100000"/>
              </a:lnSpc>
              <a:buClr>
                <a:srgbClr val="002060"/>
              </a:buClr>
            </a:pPr>
            <a:r>
              <a:rPr lang="en-US" sz="1100">
                <a:solidFill>
                  <a:srgbClr val="002060"/>
                </a:solidFill>
              </a:rPr>
              <a:t>SNICH Customer</a:t>
            </a:r>
            <a:endParaRPr lang="en" sz="1100">
              <a:solidFill>
                <a:srgbClr val="002060"/>
              </a:solidFill>
            </a:endParaRPr>
          </a:p>
        </p:txBody>
      </p:sp>
      <p:grpSp>
        <p:nvGrpSpPr>
          <p:cNvPr id="10" name="Group 9">
            <a:extLst>
              <a:ext uri="{FF2B5EF4-FFF2-40B4-BE49-F238E27FC236}">
                <a16:creationId xmlns:a16="http://schemas.microsoft.com/office/drawing/2014/main" id="{60A88385-BC78-BF96-1AA1-4168BFE1FFBD}"/>
              </a:ext>
            </a:extLst>
          </p:cNvPr>
          <p:cNvGrpSpPr/>
          <p:nvPr/>
        </p:nvGrpSpPr>
        <p:grpSpPr>
          <a:xfrm>
            <a:off x="6956458" y="-142813"/>
            <a:ext cx="2264620" cy="1543418"/>
            <a:chOff x="-243352" y="-224705"/>
            <a:chExt cx="3356227" cy="3016473"/>
          </a:xfrm>
        </p:grpSpPr>
        <p:pic>
          <p:nvPicPr>
            <p:cNvPr id="11" name="Picture 2" descr="Picture 2">
              <a:extLst>
                <a:ext uri="{FF2B5EF4-FFF2-40B4-BE49-F238E27FC236}">
                  <a16:creationId xmlns:a16="http://schemas.microsoft.com/office/drawing/2014/main" id="{6F4DB2A0-6B94-F62F-6AF7-3C066FEC7320}"/>
                </a:ext>
              </a:extLst>
            </p:cNvPr>
            <p:cNvPicPr>
              <a:picLocks noChangeAspect="1"/>
            </p:cNvPicPr>
            <p:nvPr/>
          </p:nvPicPr>
          <p:blipFill>
            <a:blip r:embed="rId8"/>
            <a:srcRect l="21580" t="14005" r="1733" b="1974"/>
            <a:stretch>
              <a:fillRect/>
            </a:stretch>
          </p:blipFill>
          <p:spPr>
            <a:xfrm>
              <a:off x="-243352" y="-224705"/>
              <a:ext cx="3356227" cy="3016473"/>
            </a:xfrm>
            <a:prstGeom prst="ellipse">
              <a:avLst/>
            </a:prstGeom>
            <a:ln>
              <a:noFill/>
            </a:ln>
            <a:effectLst>
              <a:softEdge rad="112500"/>
            </a:effectLst>
          </p:spPr>
        </p:pic>
        <p:sp>
          <p:nvSpPr>
            <p:cNvPr id="13" name="TextBox 12">
              <a:extLst>
                <a:ext uri="{FF2B5EF4-FFF2-40B4-BE49-F238E27FC236}">
                  <a16:creationId xmlns:a16="http://schemas.microsoft.com/office/drawing/2014/main" id="{927EB6B0-59B5-7ED8-654F-AFAA6305D190}"/>
                </a:ext>
              </a:extLst>
            </p:cNvPr>
            <p:cNvSpPr txBox="1"/>
            <p:nvPr/>
          </p:nvSpPr>
          <p:spPr>
            <a:xfrm>
              <a:off x="573614" y="1787656"/>
              <a:ext cx="832915" cy="66167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9" tIns="45719" rIns="45719" bIns="45719" numCol="1" anchor="t">
              <a:spAutoFit/>
            </a:bodyPr>
            <a:lstStyle>
              <a:lvl1pPr>
                <a:defRPr sz="1000"/>
              </a:lvl1pPr>
            </a:lstStyle>
            <a:p>
              <a:pPr algn="ctr"/>
              <a:r>
                <a:rPr sz="800">
                  <a:solidFill>
                    <a:srgbClr val="FF0000"/>
                  </a:solidFill>
                </a:rPr>
                <a:t>Low </a:t>
              </a:r>
              <a:endParaRPr lang="en-US" sz="800">
                <a:solidFill>
                  <a:srgbClr val="FF0000"/>
                </a:solidFill>
              </a:endParaRPr>
            </a:p>
            <a:p>
              <a:pPr algn="ctr"/>
              <a:r>
                <a:rPr sz="800">
                  <a:solidFill>
                    <a:srgbClr val="FF0000"/>
                  </a:solidFill>
                </a:rPr>
                <a:t>probability</a:t>
              </a:r>
            </a:p>
          </p:txBody>
        </p:sp>
      </p:grpSp>
      <p:pic>
        <p:nvPicPr>
          <p:cNvPr id="15" name="Picture 14">
            <a:extLst>
              <a:ext uri="{FF2B5EF4-FFF2-40B4-BE49-F238E27FC236}">
                <a16:creationId xmlns:a16="http://schemas.microsoft.com/office/drawing/2014/main" id="{331F3EF3-ABEE-2188-D138-EA9F97C28AC1}"/>
              </a:ext>
            </a:extLst>
          </p:cNvPr>
          <p:cNvPicPr>
            <a:picLocks noChangeAspect="1"/>
          </p:cNvPicPr>
          <p:nvPr/>
        </p:nvPicPr>
        <p:blipFill>
          <a:blip r:embed="rId9"/>
          <a:stretch>
            <a:fillRect/>
          </a:stretch>
        </p:blipFill>
        <p:spPr>
          <a:xfrm>
            <a:off x="6598205" y="2472692"/>
            <a:ext cx="2264620" cy="1615811"/>
          </a:xfrm>
          <a:prstGeom prst="rect">
            <a:avLst/>
          </a:prstGeom>
        </p:spPr>
      </p:pic>
      <p:pic>
        <p:nvPicPr>
          <p:cNvPr id="18" name="Picture 17">
            <a:extLst>
              <a:ext uri="{FF2B5EF4-FFF2-40B4-BE49-F238E27FC236}">
                <a16:creationId xmlns:a16="http://schemas.microsoft.com/office/drawing/2014/main" id="{88D42CE0-DAE5-6874-9DED-1CA8CB8B14A9}"/>
              </a:ext>
            </a:extLst>
          </p:cNvPr>
          <p:cNvPicPr>
            <a:picLocks noChangeAspect="1"/>
          </p:cNvPicPr>
          <p:nvPr/>
        </p:nvPicPr>
        <p:blipFill>
          <a:blip r:embed="rId9"/>
          <a:stretch>
            <a:fillRect/>
          </a:stretch>
        </p:blipFill>
        <p:spPr>
          <a:xfrm>
            <a:off x="6776660" y="2583455"/>
            <a:ext cx="2264620" cy="1615811"/>
          </a:xfrm>
          <a:prstGeom prst="rect">
            <a:avLst/>
          </a:prstGeom>
        </p:spPr>
      </p:pic>
      <p:sp>
        <p:nvSpPr>
          <p:cNvPr id="17" name="TextBox 16">
            <a:extLst>
              <a:ext uri="{FF2B5EF4-FFF2-40B4-BE49-F238E27FC236}">
                <a16:creationId xmlns:a16="http://schemas.microsoft.com/office/drawing/2014/main" id="{F4F45685-D935-D5A4-B02F-B70960015C78}"/>
              </a:ext>
            </a:extLst>
          </p:cNvPr>
          <p:cNvSpPr txBox="1"/>
          <p:nvPr/>
        </p:nvSpPr>
        <p:spPr>
          <a:xfrm>
            <a:off x="6810926" y="2670366"/>
            <a:ext cx="2325948" cy="261610"/>
          </a:xfrm>
          <a:prstGeom prst="rect">
            <a:avLst/>
          </a:prstGeom>
          <a:noFill/>
        </p:spPr>
        <p:txBody>
          <a:bodyPr wrap="square">
            <a:spAutoFit/>
          </a:bodyPr>
          <a:lstStyle/>
          <a:p>
            <a:pPr algn="ctr"/>
            <a:r>
              <a:rPr lang="en-US" sz="1100">
                <a:solidFill>
                  <a:schemeClr val="bg1"/>
                </a:solidFill>
              </a:rPr>
              <a:t>Cyber Playbooks</a:t>
            </a:r>
          </a:p>
        </p:txBody>
      </p:sp>
      <p:pic>
        <p:nvPicPr>
          <p:cNvPr id="19" name="Picture 18" descr="Picture 7">
            <a:extLst>
              <a:ext uri="{FF2B5EF4-FFF2-40B4-BE49-F238E27FC236}">
                <a16:creationId xmlns:a16="http://schemas.microsoft.com/office/drawing/2014/main" id="{B2C223D2-288F-0CC5-0362-D285D8FDE194}"/>
              </a:ext>
            </a:extLst>
          </p:cNvPr>
          <p:cNvPicPr>
            <a:picLocks noChangeAspect="1"/>
          </p:cNvPicPr>
          <p:nvPr/>
        </p:nvPicPr>
        <p:blipFill>
          <a:blip r:embed="rId10"/>
          <a:stretch>
            <a:fillRect/>
          </a:stretch>
        </p:blipFill>
        <p:spPr>
          <a:xfrm rot="2062903">
            <a:off x="7402121" y="778334"/>
            <a:ext cx="273423" cy="2792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3"/>
                  <a:pt x="0" y="10798"/>
                </a:cubicBezTo>
                <a:cubicBezTo>
                  <a:pt x="0" y="16762"/>
                  <a:pt x="4835" y="21600"/>
                  <a:pt x="10800" y="21600"/>
                </a:cubicBezTo>
                <a:cubicBezTo>
                  <a:pt x="16765" y="21600"/>
                  <a:pt x="21600" y="16762"/>
                  <a:pt x="21600" y="10798"/>
                </a:cubicBezTo>
                <a:cubicBezTo>
                  <a:pt x="21600" y="4833"/>
                  <a:pt x="16765" y="0"/>
                  <a:pt x="10800" y="0"/>
                </a:cubicBezTo>
                <a:close/>
              </a:path>
            </a:pathLst>
          </a:custGeom>
          <a:solidFill>
            <a:srgbClr val="FF0000"/>
          </a:solidFill>
          <a:ln w="12700" cap="flat">
            <a:noFill/>
            <a:miter lim="400000"/>
          </a:ln>
          <a:effectLst>
            <a:outerShdw blurRad="190500" dist="228600" dir="2700000" rotWithShape="0">
              <a:srgbClr val="000000">
                <a:alpha val="3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1F22AEDC-3179-36B6-D313-44D3E0E83CD9}"/>
              </a:ext>
            </a:extLst>
          </p:cNvPr>
          <p:cNvPicPr>
            <a:picLocks noChangeAspect="1"/>
          </p:cNvPicPr>
          <p:nvPr/>
        </p:nvPicPr>
        <p:blipFill>
          <a:blip r:embed="rId3"/>
          <a:stretch>
            <a:fillRect/>
          </a:stretch>
        </p:blipFill>
        <p:spPr>
          <a:xfrm>
            <a:off x="570789" y="725903"/>
            <a:ext cx="498169" cy="380145"/>
          </a:xfrm>
          <a:prstGeom prst="rect">
            <a:avLst/>
          </a:prstGeom>
        </p:spPr>
      </p:pic>
      <p:sp>
        <p:nvSpPr>
          <p:cNvPr id="89" name="Google Shape;89;p17"/>
          <p:cNvSpPr txBox="1">
            <a:spLocks noGrp="1"/>
          </p:cNvSpPr>
          <p:nvPr>
            <p:ph type="title"/>
          </p:nvPr>
        </p:nvSpPr>
        <p:spPr>
          <a:xfrm>
            <a:off x="169442" y="199123"/>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b="1" u="sng"/>
              <a:t>P</a:t>
            </a:r>
            <a:r>
              <a:rPr lang="en" sz="2500" b="1"/>
              <a:t>erformance</a:t>
            </a:r>
            <a:endParaRPr sz="2500"/>
          </a:p>
        </p:txBody>
      </p:sp>
      <p:sp>
        <p:nvSpPr>
          <p:cNvPr id="11" name="TextBox 10">
            <a:extLst>
              <a:ext uri="{FF2B5EF4-FFF2-40B4-BE49-F238E27FC236}">
                <a16:creationId xmlns:a16="http://schemas.microsoft.com/office/drawing/2014/main" id="{79FF3C67-119D-4D77-8FE0-EE6C1EE85F59}"/>
              </a:ext>
            </a:extLst>
          </p:cNvPr>
          <p:cNvSpPr txBox="1"/>
          <p:nvPr/>
        </p:nvSpPr>
        <p:spPr>
          <a:xfrm>
            <a:off x="226673" y="986420"/>
            <a:ext cx="4940440" cy="166196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285750" indent="-182880">
              <a:buClr>
                <a:srgbClr val="002060"/>
              </a:buClr>
              <a:buSzPts val="1400"/>
              <a:buFont typeface="Arial" panose="020B0604020202020204" pitchFamily="34" charset="0"/>
              <a:buChar char="•"/>
              <a:defRPr sz="1100">
                <a:solidFill>
                  <a:srgbClr val="002060"/>
                </a:solidFill>
              </a:defRPr>
            </a:lvl1pPr>
            <a:lvl2pPr marL="914400" indent="-304800">
              <a:lnSpc>
                <a:spcPct val="115000"/>
              </a:lnSpc>
              <a:buClr>
                <a:schemeClr val="dk2"/>
              </a:buClr>
              <a:buSzPts val="1200"/>
              <a:buChar char="○"/>
              <a:defRPr sz="1200">
                <a:solidFill>
                  <a:schemeClr val="dk2"/>
                </a:solidFill>
              </a:defRPr>
            </a:lvl2pPr>
            <a:lvl3pPr marL="1371600" indent="-304800">
              <a:lnSpc>
                <a:spcPct val="115000"/>
              </a:lnSpc>
              <a:buClr>
                <a:schemeClr val="dk2"/>
              </a:buClr>
              <a:buSzPts val="1200"/>
              <a:buChar char="■"/>
              <a:defRPr sz="1200">
                <a:solidFill>
                  <a:schemeClr val="dk2"/>
                </a:solidFill>
              </a:defRPr>
            </a:lvl3pPr>
            <a:lvl4pPr marL="1828800" indent="-304800">
              <a:lnSpc>
                <a:spcPct val="115000"/>
              </a:lnSpc>
              <a:buClr>
                <a:schemeClr val="dk2"/>
              </a:buClr>
              <a:buSzPts val="1200"/>
              <a:buChar char="●"/>
              <a:defRPr sz="1200">
                <a:solidFill>
                  <a:schemeClr val="dk2"/>
                </a:solidFill>
              </a:defRPr>
            </a:lvl4pPr>
            <a:lvl5pPr marL="2286000" indent="-304800">
              <a:lnSpc>
                <a:spcPct val="115000"/>
              </a:lnSpc>
              <a:buClr>
                <a:schemeClr val="dk2"/>
              </a:buClr>
              <a:buSzPts val="1200"/>
              <a:buChar char="○"/>
              <a:defRPr sz="1200">
                <a:solidFill>
                  <a:schemeClr val="dk2"/>
                </a:solidFill>
              </a:defRPr>
            </a:lvl5pPr>
            <a:lvl6pPr marL="2743200" indent="-304800">
              <a:lnSpc>
                <a:spcPct val="115000"/>
              </a:lnSpc>
              <a:buClr>
                <a:schemeClr val="dk2"/>
              </a:buClr>
              <a:buSzPts val="1200"/>
              <a:buChar char="■"/>
              <a:defRPr sz="1200">
                <a:solidFill>
                  <a:schemeClr val="dk2"/>
                </a:solidFill>
              </a:defRPr>
            </a:lvl6pPr>
            <a:lvl7pPr marL="3200400" indent="-304800">
              <a:lnSpc>
                <a:spcPct val="115000"/>
              </a:lnSpc>
              <a:buClr>
                <a:schemeClr val="dk2"/>
              </a:buClr>
              <a:buSzPts val="1200"/>
              <a:buChar char="●"/>
              <a:defRPr sz="1200">
                <a:solidFill>
                  <a:schemeClr val="dk2"/>
                </a:solidFill>
              </a:defRPr>
            </a:lvl7pPr>
            <a:lvl8pPr marL="3657600" indent="-304800">
              <a:lnSpc>
                <a:spcPct val="115000"/>
              </a:lnSpc>
              <a:buClr>
                <a:schemeClr val="dk2"/>
              </a:buClr>
              <a:buSzPts val="1200"/>
              <a:buChar char="○"/>
              <a:defRPr sz="1200">
                <a:solidFill>
                  <a:schemeClr val="dk2"/>
                </a:solidFill>
              </a:defRPr>
            </a:lvl8pPr>
            <a:lvl9pPr marL="4114800" indent="-304800">
              <a:lnSpc>
                <a:spcPct val="115000"/>
              </a:lnSpc>
              <a:buClr>
                <a:schemeClr val="dk2"/>
              </a:buClr>
              <a:buSzPts val="1200"/>
              <a:buChar char="■"/>
              <a:defRPr sz="1200">
                <a:solidFill>
                  <a:schemeClr val="dk2"/>
                </a:solidFill>
              </a:defRPr>
            </a:lvl9pPr>
          </a:lstStyle>
          <a:p>
            <a:r>
              <a:rPr lang="en-US" sz="1200">
                <a:sym typeface="Calibri"/>
              </a:rPr>
              <a:t>Passively monitors mission critical data streams for cyber intrusion without increasing latency of existing information flows</a:t>
            </a:r>
          </a:p>
          <a:p>
            <a:r>
              <a:rPr lang="en-US" sz="1200">
                <a:sym typeface="Calibri"/>
              </a:rPr>
              <a:t>Purpose built multi threaded architecture continues operation during data surges and DOS style attacks;  330+ sensors, 10k packets/sec, 70+ anomaly types</a:t>
            </a:r>
          </a:p>
          <a:p>
            <a:r>
              <a:rPr lang="en-US" sz="1200"/>
              <a:t>Enables time-critical mission decisions and dramatically enhance the ability of mission defense teams, and their commanders</a:t>
            </a:r>
            <a:endParaRPr lang="en-US" sz="1200">
              <a:sym typeface="Calibri"/>
            </a:endParaRPr>
          </a:p>
          <a:p>
            <a:endParaRPr lang="en-US" sz="1200">
              <a:sym typeface="Calibri"/>
            </a:endParaRPr>
          </a:p>
        </p:txBody>
      </p:sp>
      <p:sp>
        <p:nvSpPr>
          <p:cNvPr id="21" name="Content Placeholder 2">
            <a:extLst>
              <a:ext uri="{FF2B5EF4-FFF2-40B4-BE49-F238E27FC236}">
                <a16:creationId xmlns:a16="http://schemas.microsoft.com/office/drawing/2014/main" id="{40FEEEA9-CC52-488A-E185-FB63F6FC4EB0}"/>
              </a:ext>
            </a:extLst>
          </p:cNvPr>
          <p:cNvSpPr txBox="1">
            <a:spLocks/>
          </p:cNvSpPr>
          <p:nvPr/>
        </p:nvSpPr>
        <p:spPr>
          <a:xfrm>
            <a:off x="5479670" y="2588297"/>
            <a:ext cx="4544250" cy="163888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274320" indent="-171450">
              <a:buClr>
                <a:srgbClr val="002060"/>
              </a:buClr>
              <a:buSzPts val="1400"/>
              <a:buFont typeface="Arial" panose="020B0604020202020204" pitchFamily="34" charset="0"/>
              <a:buChar char="•"/>
              <a:defRPr>
                <a:solidFill>
                  <a:srgbClr val="002060"/>
                </a:solidFill>
              </a:defRPr>
            </a:lvl1pPr>
            <a:lvl2pPr marL="914400" indent="-304800">
              <a:lnSpc>
                <a:spcPct val="115000"/>
              </a:lnSpc>
              <a:buClr>
                <a:schemeClr val="dk2"/>
              </a:buClr>
              <a:buSzPts val="1200"/>
              <a:buChar char="○"/>
              <a:defRPr sz="1200">
                <a:solidFill>
                  <a:schemeClr val="dk2"/>
                </a:solidFill>
              </a:defRPr>
            </a:lvl2pPr>
            <a:lvl3pPr marL="1371600" indent="-304800">
              <a:lnSpc>
                <a:spcPct val="115000"/>
              </a:lnSpc>
              <a:buClr>
                <a:schemeClr val="dk2"/>
              </a:buClr>
              <a:buSzPts val="1200"/>
              <a:buChar char="■"/>
              <a:defRPr sz="1200">
                <a:solidFill>
                  <a:schemeClr val="dk2"/>
                </a:solidFill>
              </a:defRPr>
            </a:lvl3pPr>
            <a:lvl4pPr marL="1828800" indent="-304800">
              <a:lnSpc>
                <a:spcPct val="115000"/>
              </a:lnSpc>
              <a:buClr>
                <a:schemeClr val="dk2"/>
              </a:buClr>
              <a:buSzPts val="1200"/>
              <a:buChar char="●"/>
              <a:defRPr sz="1200">
                <a:solidFill>
                  <a:schemeClr val="dk2"/>
                </a:solidFill>
              </a:defRPr>
            </a:lvl4pPr>
            <a:lvl5pPr marL="2286000" indent="-304800">
              <a:lnSpc>
                <a:spcPct val="115000"/>
              </a:lnSpc>
              <a:buClr>
                <a:schemeClr val="dk2"/>
              </a:buClr>
              <a:buSzPts val="1200"/>
              <a:buChar char="○"/>
              <a:defRPr sz="1200">
                <a:solidFill>
                  <a:schemeClr val="dk2"/>
                </a:solidFill>
              </a:defRPr>
            </a:lvl5pPr>
            <a:lvl6pPr marL="2743200" indent="-304800">
              <a:lnSpc>
                <a:spcPct val="115000"/>
              </a:lnSpc>
              <a:buClr>
                <a:schemeClr val="dk2"/>
              </a:buClr>
              <a:buSzPts val="1200"/>
              <a:buChar char="■"/>
              <a:defRPr sz="1200">
                <a:solidFill>
                  <a:schemeClr val="dk2"/>
                </a:solidFill>
              </a:defRPr>
            </a:lvl6pPr>
            <a:lvl7pPr marL="3200400" indent="-304800">
              <a:lnSpc>
                <a:spcPct val="115000"/>
              </a:lnSpc>
              <a:buClr>
                <a:schemeClr val="dk2"/>
              </a:buClr>
              <a:buSzPts val="1200"/>
              <a:buChar char="●"/>
              <a:defRPr sz="1200">
                <a:solidFill>
                  <a:schemeClr val="dk2"/>
                </a:solidFill>
              </a:defRPr>
            </a:lvl7pPr>
            <a:lvl8pPr marL="3657600" indent="-304800">
              <a:lnSpc>
                <a:spcPct val="115000"/>
              </a:lnSpc>
              <a:buClr>
                <a:schemeClr val="dk2"/>
              </a:buClr>
              <a:buSzPts val="1200"/>
              <a:buChar char="○"/>
              <a:defRPr sz="1200">
                <a:solidFill>
                  <a:schemeClr val="dk2"/>
                </a:solidFill>
              </a:defRPr>
            </a:lvl8pPr>
            <a:lvl9pPr marL="4114800" indent="-304800">
              <a:lnSpc>
                <a:spcPct val="115000"/>
              </a:lnSpc>
              <a:buClr>
                <a:schemeClr val="dk2"/>
              </a:buClr>
              <a:buSzPts val="1200"/>
              <a:buChar char="■"/>
              <a:defRPr sz="1200">
                <a:solidFill>
                  <a:schemeClr val="dk2"/>
                </a:solidFill>
              </a:defRPr>
            </a:lvl9pPr>
          </a:lstStyle>
          <a:p>
            <a:r>
              <a:rPr lang="en-US" sz="1050"/>
              <a:t>Octal-core NVIDIA Carmel ARMv8.2 CPU @ 2.26GHz</a:t>
            </a:r>
          </a:p>
          <a:p>
            <a:r>
              <a:rPr lang="en-US" sz="1050"/>
              <a:t>512-core Volta GPU @ with 64 Tensor Cores</a:t>
            </a:r>
          </a:p>
          <a:p>
            <a:r>
              <a:rPr lang="en-US" sz="1050"/>
              <a:t>Dual Deep Learning Accelerator (DLA) engines</a:t>
            </a:r>
          </a:p>
          <a:p>
            <a:r>
              <a:rPr lang="en-US" sz="1050"/>
              <a:t>32GB 256-bit LPDDR4x @ 2133MHz (137GB/s)</a:t>
            </a:r>
          </a:p>
          <a:p>
            <a:r>
              <a:rPr lang="en-US" sz="1050"/>
              <a:t>32GB eMMC 5.1</a:t>
            </a:r>
          </a:p>
          <a:p>
            <a:r>
              <a:rPr lang="en-US" sz="1050"/>
              <a:t>Vision Accelerator engine</a:t>
            </a:r>
          </a:p>
          <a:p>
            <a:r>
              <a:rPr lang="en-US" sz="1050"/>
              <a:t>(4x) 4Kp60 H.264/H.265 video encoder</a:t>
            </a:r>
          </a:p>
          <a:p>
            <a:r>
              <a:rPr lang="en-US" sz="1050"/>
              <a:t>(2x) 8Kp30 / (6x) 4Kp60 H.265 video decoder</a:t>
            </a:r>
          </a:p>
          <a:p>
            <a:endParaRPr lang="en-US" sz="1050"/>
          </a:p>
        </p:txBody>
      </p:sp>
      <p:pic>
        <p:nvPicPr>
          <p:cNvPr id="22" name="Picture 2">
            <a:extLst>
              <a:ext uri="{FF2B5EF4-FFF2-40B4-BE49-F238E27FC236}">
                <a16:creationId xmlns:a16="http://schemas.microsoft.com/office/drawing/2014/main" id="{D9EAAEC7-F691-E401-E25E-08AE1EB63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79" y="868927"/>
            <a:ext cx="3378714" cy="17794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BBD6B479-9368-4078-6A0C-2EEBC6450D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407" y="2844219"/>
            <a:ext cx="2194560" cy="1645920"/>
          </a:xfrm>
          <a:prstGeom prst="rect">
            <a:avLst/>
          </a:prstGeom>
        </p:spPr>
      </p:pic>
      <p:pic>
        <p:nvPicPr>
          <p:cNvPr id="24" name="Picture 23">
            <a:extLst>
              <a:ext uri="{FF2B5EF4-FFF2-40B4-BE49-F238E27FC236}">
                <a16:creationId xmlns:a16="http://schemas.microsoft.com/office/drawing/2014/main" id="{A0C89C86-B210-F12A-B16E-628D72917E53}"/>
              </a:ext>
            </a:extLst>
          </p:cNvPr>
          <p:cNvPicPr>
            <a:picLocks noChangeAspect="1"/>
          </p:cNvPicPr>
          <p:nvPr/>
        </p:nvPicPr>
        <p:blipFill rotWithShape="1">
          <a:blip r:embed="rId6">
            <a:extLst>
              <a:ext uri="{28A0092B-C50C-407E-A947-70E740481C1C}">
                <a14:useLocalDpi xmlns:a14="http://schemas.microsoft.com/office/drawing/2010/main" val="0"/>
              </a:ext>
            </a:extLst>
          </a:blip>
          <a:srcRect l="15732" r="10841"/>
          <a:stretch/>
        </p:blipFill>
        <p:spPr>
          <a:xfrm>
            <a:off x="226673" y="2833049"/>
            <a:ext cx="2358974" cy="1645920"/>
          </a:xfrm>
          <a:prstGeom prst="rect">
            <a:avLst/>
          </a:prstGeom>
        </p:spPr>
      </p:pic>
      <p:sp>
        <p:nvSpPr>
          <p:cNvPr id="25" name="TextBox 24">
            <a:extLst>
              <a:ext uri="{FF2B5EF4-FFF2-40B4-BE49-F238E27FC236}">
                <a16:creationId xmlns:a16="http://schemas.microsoft.com/office/drawing/2014/main" id="{B295140E-B92D-98A3-BDF5-432B13A7AEE5}"/>
              </a:ext>
            </a:extLst>
          </p:cNvPr>
          <p:cNvSpPr txBox="1"/>
          <p:nvPr/>
        </p:nvSpPr>
        <p:spPr>
          <a:xfrm>
            <a:off x="169442" y="4041327"/>
            <a:ext cx="274320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tx1"/>
                </a:solidFill>
              </a:rPr>
              <a:t>Weight with lid ~6.2lbs.</a:t>
            </a:r>
          </a:p>
          <a:p>
            <a:r>
              <a:rPr lang="en-US" sz="700">
                <a:solidFill>
                  <a:schemeClr val="tx1"/>
                </a:solidFill>
              </a:rPr>
              <a:t>Dimensions - 11.2" x 5" x 3.375"</a:t>
            </a:r>
          </a:p>
          <a:p>
            <a:r>
              <a:rPr lang="en-US" sz="700">
                <a:solidFill>
                  <a:schemeClr val="tx1"/>
                </a:solidFill>
              </a:rPr>
              <a:t>Power Draw – maximum seen is &lt;/= 1.5A @ 28VDC. </a:t>
            </a:r>
          </a:p>
        </p:txBody>
      </p:sp>
      <p:sp>
        <p:nvSpPr>
          <p:cNvPr id="27" name="TextBox 26">
            <a:extLst>
              <a:ext uri="{FF2B5EF4-FFF2-40B4-BE49-F238E27FC236}">
                <a16:creationId xmlns:a16="http://schemas.microsoft.com/office/drawing/2014/main" id="{0F26EED2-97C1-F3D9-BEFE-43437E6187C7}"/>
              </a:ext>
            </a:extLst>
          </p:cNvPr>
          <p:cNvSpPr txBox="1"/>
          <p:nvPr/>
        </p:nvSpPr>
        <p:spPr>
          <a:xfrm>
            <a:off x="626642" y="2587066"/>
            <a:ext cx="1422400" cy="307777"/>
          </a:xfrm>
          <a:prstGeom prst="rect">
            <a:avLst/>
          </a:prstGeom>
          <a:noFill/>
        </p:spPr>
        <p:txBody>
          <a:bodyPr wrap="square">
            <a:spAutoFit/>
          </a:bodyPr>
          <a:lstStyle>
            <a:defPPr marR="0" lvl="0" algn="l" rtl="0">
              <a:lnSpc>
                <a:spcPct val="100000"/>
              </a:lnSpc>
              <a:spcBef>
                <a:spcPts val="0"/>
              </a:spcBef>
              <a:spcAft>
                <a:spcPts val="0"/>
              </a:spcAft>
            </a:defPPr>
            <a:lvl1pPr>
              <a:defRPr>
                <a:solidFill>
                  <a:schemeClr val="tx1"/>
                </a:solidFill>
              </a:defRPr>
            </a:lvl1pPr>
          </a:lstStyle>
          <a:p>
            <a:r>
              <a:rPr lang="en-US"/>
              <a:t>MIL-STD-810G</a:t>
            </a:r>
          </a:p>
        </p:txBody>
      </p:sp>
      <p:sp>
        <p:nvSpPr>
          <p:cNvPr id="28" name="TextBox 27">
            <a:extLst>
              <a:ext uri="{FF2B5EF4-FFF2-40B4-BE49-F238E27FC236}">
                <a16:creationId xmlns:a16="http://schemas.microsoft.com/office/drawing/2014/main" id="{743431CD-64C6-BE75-24EF-E8F763F33F73}"/>
              </a:ext>
            </a:extLst>
          </p:cNvPr>
          <p:cNvSpPr txBox="1"/>
          <p:nvPr/>
        </p:nvSpPr>
        <p:spPr>
          <a:xfrm>
            <a:off x="2943811" y="2587289"/>
            <a:ext cx="1647318" cy="307777"/>
          </a:xfrm>
          <a:prstGeom prst="rect">
            <a:avLst/>
          </a:prstGeom>
          <a:noFill/>
        </p:spPr>
        <p:txBody>
          <a:bodyPr wrap="square">
            <a:spAutoFit/>
          </a:bodyPr>
          <a:lstStyle/>
          <a:p>
            <a:r>
              <a:rPr lang="en-US">
                <a:solidFill>
                  <a:schemeClr val="tx1"/>
                </a:solidFill>
              </a:rPr>
              <a:t>Benchtop Version</a:t>
            </a:r>
          </a:p>
        </p:txBody>
      </p:sp>
      <p:pic>
        <p:nvPicPr>
          <p:cNvPr id="3" name="Picture 2">
            <a:extLst>
              <a:ext uri="{FF2B5EF4-FFF2-40B4-BE49-F238E27FC236}">
                <a16:creationId xmlns:a16="http://schemas.microsoft.com/office/drawing/2014/main" id="{EF154AF1-1F94-FC1F-A91E-DA834F484D1C}"/>
              </a:ext>
            </a:extLst>
          </p:cNvPr>
          <p:cNvPicPr>
            <a:picLocks noChangeAspect="1"/>
          </p:cNvPicPr>
          <p:nvPr/>
        </p:nvPicPr>
        <p:blipFill>
          <a:blip r:embed="rId7"/>
          <a:stretch>
            <a:fillRect/>
          </a:stretch>
        </p:blipFill>
        <p:spPr>
          <a:xfrm>
            <a:off x="7301188" y="1028353"/>
            <a:ext cx="406680" cy="492864"/>
          </a:xfrm>
          <a:prstGeom prst="rect">
            <a:avLst/>
          </a:prstGeom>
        </p:spPr>
      </p:pic>
      <p:pic>
        <p:nvPicPr>
          <p:cNvPr id="4" name="Picture 3">
            <a:extLst>
              <a:ext uri="{FF2B5EF4-FFF2-40B4-BE49-F238E27FC236}">
                <a16:creationId xmlns:a16="http://schemas.microsoft.com/office/drawing/2014/main" id="{CE225610-2B9D-B764-EA37-DB5F5C880484}"/>
              </a:ext>
            </a:extLst>
          </p:cNvPr>
          <p:cNvPicPr>
            <a:picLocks noChangeAspect="1"/>
          </p:cNvPicPr>
          <p:nvPr/>
        </p:nvPicPr>
        <p:blipFill>
          <a:blip r:embed="rId7"/>
          <a:stretch>
            <a:fillRect/>
          </a:stretch>
        </p:blipFill>
        <p:spPr>
          <a:xfrm>
            <a:off x="213869" y="2550960"/>
            <a:ext cx="356920" cy="432559"/>
          </a:xfrm>
          <a:prstGeom prst="rect">
            <a:avLst/>
          </a:prstGeom>
          <a:ln>
            <a:noFill/>
          </a:ln>
          <a:effectLst>
            <a:outerShdw blurRad="292100" dist="139700" dir="2700000" algn="tl" rotWithShape="0">
              <a:srgbClr val="333333">
                <a:alpha val="65000"/>
              </a:srgbClr>
            </a:outerShdw>
          </a:effectLst>
        </p:spPr>
      </p:pic>
      <p:pic>
        <p:nvPicPr>
          <p:cNvPr id="6" name="Google Shape;91;p17">
            <a:extLst>
              <a:ext uri="{FF2B5EF4-FFF2-40B4-BE49-F238E27FC236}">
                <a16:creationId xmlns:a16="http://schemas.microsoft.com/office/drawing/2014/main" id="{96E17E89-20DA-66AD-3BCD-7F9C86FCA042}"/>
              </a:ext>
            </a:extLst>
          </p:cNvPr>
          <p:cNvPicPr preferRelativeResize="0"/>
          <p:nvPr/>
        </p:nvPicPr>
        <p:blipFill rotWithShape="1">
          <a:blip r:embed="rId8">
            <a:alphaModFix/>
          </a:blip>
          <a:srcRect t="7589" b="11674"/>
          <a:stretch/>
        </p:blipFill>
        <p:spPr>
          <a:xfrm>
            <a:off x="0" y="4469125"/>
            <a:ext cx="1639749" cy="674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69442" y="199123"/>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b="1" u="sng"/>
              <a:t>A</a:t>
            </a:r>
            <a:r>
              <a:rPr lang="en" sz="2500" b="1"/>
              <a:t>ccelerate</a:t>
            </a:r>
            <a:endParaRPr sz="2500"/>
          </a:p>
        </p:txBody>
      </p:sp>
      <p:pic>
        <p:nvPicPr>
          <p:cNvPr id="91" name="Google Shape;91;p17"/>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8" name="Picture 7">
            <a:extLst>
              <a:ext uri="{FF2B5EF4-FFF2-40B4-BE49-F238E27FC236}">
                <a16:creationId xmlns:a16="http://schemas.microsoft.com/office/drawing/2014/main" id="{ACB4EF91-BE32-CA27-1900-C574BB6DB951}"/>
              </a:ext>
            </a:extLst>
          </p:cNvPr>
          <p:cNvPicPr>
            <a:picLocks noChangeAspect="1"/>
          </p:cNvPicPr>
          <p:nvPr/>
        </p:nvPicPr>
        <p:blipFill>
          <a:blip r:embed="rId4"/>
          <a:stretch>
            <a:fillRect/>
          </a:stretch>
        </p:blipFill>
        <p:spPr>
          <a:xfrm>
            <a:off x="169442" y="771823"/>
            <a:ext cx="5462219" cy="2924539"/>
          </a:xfrm>
          <a:prstGeom prst="rect">
            <a:avLst/>
          </a:prstGeom>
          <a:solidFill>
            <a:srgbClr val="7CB5E0"/>
          </a:solidFill>
          <a:ln w="6350" cap="flat">
            <a:solidFill>
              <a:srgbClr val="FFFF00"/>
            </a:solidFill>
            <a:prstDash val="solid"/>
            <a:miter lim="800000"/>
          </a:ln>
          <a:effectLst>
            <a:outerShdw blurRad="190500" dist="228600" dir="2700000" rotWithShape="0">
              <a:srgbClr val="000000">
                <a:alpha val="30000"/>
              </a:srgbClr>
            </a:outerShdw>
          </a:effectLst>
        </p:spPr>
      </p:pic>
      <p:pic>
        <p:nvPicPr>
          <p:cNvPr id="10" name="Picture 9" descr="Text&#10;&#10;Description automatically generated">
            <a:extLst>
              <a:ext uri="{FF2B5EF4-FFF2-40B4-BE49-F238E27FC236}">
                <a16:creationId xmlns:a16="http://schemas.microsoft.com/office/drawing/2014/main" id="{36D1890D-2512-8A1B-11FD-A379CF312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898" y="1975390"/>
            <a:ext cx="5562918" cy="3129141"/>
          </a:xfrm>
          <a:prstGeom prst="rect">
            <a:avLst/>
          </a:prstGeom>
          <a:solidFill>
            <a:srgbClr val="7CB5E0"/>
          </a:solidFill>
          <a:ln w="6350" cap="flat">
            <a:solidFill>
              <a:srgbClr val="FFFF00"/>
            </a:solidFill>
            <a:prstDash val="solid"/>
            <a:miter lim="800000"/>
          </a:ln>
          <a:effectLst>
            <a:outerShdw blurRad="190500" dist="228600" dir="2700000" rotWithShape="0">
              <a:srgbClr val="000000">
                <a:alpha val="30000"/>
              </a:srgbClr>
            </a:outerShdw>
          </a:effectLst>
        </p:spPr>
      </p:pic>
      <p:sp>
        <p:nvSpPr>
          <p:cNvPr id="2" name="TextBox 40">
            <a:extLst>
              <a:ext uri="{FF2B5EF4-FFF2-40B4-BE49-F238E27FC236}">
                <a16:creationId xmlns:a16="http://schemas.microsoft.com/office/drawing/2014/main" id="{1AC17D31-E98C-8A91-C183-EEBF972CC8BD}"/>
              </a:ext>
            </a:extLst>
          </p:cNvPr>
          <p:cNvSpPr txBox="1"/>
          <p:nvPr/>
        </p:nvSpPr>
        <p:spPr>
          <a:xfrm>
            <a:off x="5734593" y="687561"/>
            <a:ext cx="3239965" cy="861744"/>
          </a:xfrm>
          <a:prstGeom prst="rect">
            <a:avLst/>
          </a:prstGeom>
          <a:noFill/>
          <a:ln>
            <a:noFill/>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285750" indent="-182880">
              <a:buClr>
                <a:srgbClr val="002060"/>
              </a:buClr>
              <a:buSzPts val="1400"/>
              <a:buFont typeface="+mj-lt"/>
              <a:buAutoNum type="arabicPeriod"/>
              <a:defRPr sz="1100">
                <a:solidFill>
                  <a:srgbClr val="002060"/>
                </a:solidFill>
              </a:defRPr>
            </a:lvl1pPr>
            <a:lvl2pPr marL="914400" indent="-304800">
              <a:lnSpc>
                <a:spcPct val="115000"/>
              </a:lnSpc>
              <a:buClr>
                <a:schemeClr val="dk2"/>
              </a:buClr>
              <a:buSzPts val="1200"/>
              <a:buChar char="○"/>
              <a:defRPr sz="1200">
                <a:solidFill>
                  <a:schemeClr val="dk2"/>
                </a:solidFill>
              </a:defRPr>
            </a:lvl2pPr>
            <a:lvl3pPr marL="1371600" indent="-304800">
              <a:lnSpc>
                <a:spcPct val="115000"/>
              </a:lnSpc>
              <a:buClr>
                <a:schemeClr val="dk2"/>
              </a:buClr>
              <a:buSzPts val="1200"/>
              <a:buChar char="■"/>
              <a:defRPr sz="1200">
                <a:solidFill>
                  <a:schemeClr val="dk2"/>
                </a:solidFill>
              </a:defRPr>
            </a:lvl3pPr>
            <a:lvl4pPr marL="1828800" indent="-304800">
              <a:lnSpc>
                <a:spcPct val="115000"/>
              </a:lnSpc>
              <a:buClr>
                <a:schemeClr val="dk2"/>
              </a:buClr>
              <a:buSzPts val="1200"/>
              <a:buChar char="●"/>
              <a:defRPr sz="1200">
                <a:solidFill>
                  <a:schemeClr val="dk2"/>
                </a:solidFill>
              </a:defRPr>
            </a:lvl4pPr>
            <a:lvl5pPr marL="2286000" indent="-304800">
              <a:lnSpc>
                <a:spcPct val="115000"/>
              </a:lnSpc>
              <a:buClr>
                <a:schemeClr val="dk2"/>
              </a:buClr>
              <a:buSzPts val="1200"/>
              <a:buChar char="○"/>
              <a:defRPr sz="1200">
                <a:solidFill>
                  <a:schemeClr val="dk2"/>
                </a:solidFill>
              </a:defRPr>
            </a:lvl5pPr>
            <a:lvl6pPr marL="2743200" indent="-304800">
              <a:lnSpc>
                <a:spcPct val="115000"/>
              </a:lnSpc>
              <a:buClr>
                <a:schemeClr val="dk2"/>
              </a:buClr>
              <a:buSzPts val="1200"/>
              <a:buChar char="■"/>
              <a:defRPr sz="1200">
                <a:solidFill>
                  <a:schemeClr val="dk2"/>
                </a:solidFill>
              </a:defRPr>
            </a:lvl6pPr>
            <a:lvl7pPr marL="3200400" indent="-304800">
              <a:lnSpc>
                <a:spcPct val="115000"/>
              </a:lnSpc>
              <a:buClr>
                <a:schemeClr val="dk2"/>
              </a:buClr>
              <a:buSzPts val="1200"/>
              <a:buChar char="●"/>
              <a:defRPr sz="1200">
                <a:solidFill>
                  <a:schemeClr val="dk2"/>
                </a:solidFill>
              </a:defRPr>
            </a:lvl7pPr>
            <a:lvl8pPr marL="3657600" indent="-304800">
              <a:lnSpc>
                <a:spcPct val="115000"/>
              </a:lnSpc>
              <a:buClr>
                <a:schemeClr val="dk2"/>
              </a:buClr>
              <a:buSzPts val="1200"/>
              <a:buChar char="○"/>
              <a:defRPr sz="1200">
                <a:solidFill>
                  <a:schemeClr val="dk2"/>
                </a:solidFill>
              </a:defRPr>
            </a:lvl8pPr>
            <a:lvl9pPr marL="4114800" indent="-304800">
              <a:lnSpc>
                <a:spcPct val="115000"/>
              </a:lnSpc>
              <a:buClr>
                <a:schemeClr val="dk2"/>
              </a:buClr>
              <a:buSzPts val="1200"/>
              <a:buChar char="■"/>
              <a:defRPr sz="1200">
                <a:solidFill>
                  <a:schemeClr val="dk2"/>
                </a:solidFill>
              </a:defRPr>
            </a:lvl9pPr>
          </a:lstStyle>
          <a:p>
            <a:pPr>
              <a:buFont typeface="Arial" panose="020B0604020202020204" pitchFamily="34" charset="0"/>
              <a:buChar char="•"/>
            </a:pPr>
            <a:r>
              <a:rPr lang="en-US">
                <a:sym typeface="Calibri"/>
              </a:rPr>
              <a:t>Rapidly create dashboards and analyzers for MDT, maintainers, and decision makers</a:t>
            </a:r>
          </a:p>
          <a:p>
            <a:pPr>
              <a:buFont typeface="Arial" panose="020B0604020202020204" pitchFamily="34" charset="0"/>
              <a:buChar char="•"/>
            </a:pPr>
            <a:r>
              <a:rPr lang="en-US">
                <a:sym typeface="Calibri"/>
              </a:rPr>
              <a:t>Web based user interface; Cloud based deployments; Machine-to-Machine API</a:t>
            </a:r>
          </a:p>
        </p:txBody>
      </p:sp>
      <p:pic>
        <p:nvPicPr>
          <p:cNvPr id="3" name="Picture 2">
            <a:extLst>
              <a:ext uri="{FF2B5EF4-FFF2-40B4-BE49-F238E27FC236}">
                <a16:creationId xmlns:a16="http://schemas.microsoft.com/office/drawing/2014/main" id="{C529B10D-EF25-F27C-7FBA-7D834D8146A3}"/>
              </a:ext>
            </a:extLst>
          </p:cNvPr>
          <p:cNvPicPr>
            <a:picLocks noChangeAspect="1"/>
          </p:cNvPicPr>
          <p:nvPr/>
        </p:nvPicPr>
        <p:blipFill>
          <a:blip r:embed="rId6"/>
          <a:stretch>
            <a:fillRect/>
          </a:stretch>
        </p:blipFill>
        <p:spPr>
          <a:xfrm>
            <a:off x="1661031" y="4313021"/>
            <a:ext cx="1010250" cy="770907"/>
          </a:xfrm>
          <a:prstGeom prst="rect">
            <a:avLst/>
          </a:prstGeom>
        </p:spPr>
      </p:pic>
      <p:pic>
        <p:nvPicPr>
          <p:cNvPr id="4" name="Picture 3">
            <a:extLst>
              <a:ext uri="{FF2B5EF4-FFF2-40B4-BE49-F238E27FC236}">
                <a16:creationId xmlns:a16="http://schemas.microsoft.com/office/drawing/2014/main" id="{4503F0C5-1E9D-850F-3702-90EB58B5EB06}"/>
              </a:ext>
            </a:extLst>
          </p:cNvPr>
          <p:cNvPicPr>
            <a:picLocks noChangeAspect="1"/>
          </p:cNvPicPr>
          <p:nvPr/>
        </p:nvPicPr>
        <p:blipFill>
          <a:blip r:embed="rId7"/>
          <a:stretch>
            <a:fillRect/>
          </a:stretch>
        </p:blipFill>
        <p:spPr>
          <a:xfrm>
            <a:off x="2743741" y="4225043"/>
            <a:ext cx="708697" cy="858885"/>
          </a:xfrm>
          <a:prstGeom prst="rect">
            <a:avLst/>
          </a:prstGeom>
        </p:spPr>
      </p:pic>
      <p:pic>
        <p:nvPicPr>
          <p:cNvPr id="5" name="Picture 4">
            <a:extLst>
              <a:ext uri="{FF2B5EF4-FFF2-40B4-BE49-F238E27FC236}">
                <a16:creationId xmlns:a16="http://schemas.microsoft.com/office/drawing/2014/main" id="{FFC3D4B4-C3DD-B6BB-297B-D22B0B1F3FC6}"/>
              </a:ext>
            </a:extLst>
          </p:cNvPr>
          <p:cNvPicPr>
            <a:picLocks noChangeAspect="1"/>
          </p:cNvPicPr>
          <p:nvPr/>
        </p:nvPicPr>
        <p:blipFill>
          <a:blip r:embed="rId7"/>
          <a:stretch>
            <a:fillRect/>
          </a:stretch>
        </p:blipFill>
        <p:spPr>
          <a:xfrm>
            <a:off x="4850438" y="781034"/>
            <a:ext cx="768254" cy="931063"/>
          </a:xfrm>
          <a:prstGeom prst="rect">
            <a:avLst/>
          </a:prstGeom>
        </p:spPr>
      </p:pic>
    </p:spTree>
    <p:extLst>
      <p:ext uri="{BB962C8B-B14F-4D97-AF65-F5344CB8AC3E}">
        <p14:creationId xmlns:p14="http://schemas.microsoft.com/office/powerpoint/2010/main" val="346037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72875" y="339813"/>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b="1" u="sng"/>
              <a:t>C</a:t>
            </a:r>
            <a:r>
              <a:rPr lang="en" sz="2500" b="1"/>
              <a:t>ost</a:t>
            </a:r>
            <a:endParaRPr sz="2500"/>
          </a:p>
        </p:txBody>
      </p:sp>
      <p:sp>
        <p:nvSpPr>
          <p:cNvPr id="7" name="TextBox 40">
            <a:extLst>
              <a:ext uri="{FF2B5EF4-FFF2-40B4-BE49-F238E27FC236}">
                <a16:creationId xmlns:a16="http://schemas.microsoft.com/office/drawing/2014/main" id="{9A7CD516-9A9D-9B99-F01A-A3F969A8BD8B}"/>
              </a:ext>
            </a:extLst>
          </p:cNvPr>
          <p:cNvSpPr txBox="1"/>
          <p:nvPr/>
        </p:nvSpPr>
        <p:spPr>
          <a:xfrm>
            <a:off x="229332" y="1085157"/>
            <a:ext cx="5700821" cy="2554515"/>
          </a:xfrm>
          <a:prstGeom prst="rect">
            <a:avLst/>
          </a:prstGeom>
          <a:noFill/>
          <a:ln>
            <a:noFill/>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285750" indent="-182880">
              <a:buClr>
                <a:srgbClr val="002060"/>
              </a:buClr>
              <a:buSzPts val="1400"/>
              <a:buFont typeface="+mj-lt"/>
              <a:buAutoNum type="arabicPeriod"/>
              <a:defRPr sz="1100">
                <a:solidFill>
                  <a:srgbClr val="002060"/>
                </a:solidFill>
              </a:defRPr>
            </a:lvl1pPr>
            <a:lvl2pPr marL="914400" indent="-304800">
              <a:lnSpc>
                <a:spcPct val="115000"/>
              </a:lnSpc>
              <a:buClr>
                <a:schemeClr val="dk2"/>
              </a:buClr>
              <a:buSzPts val="1200"/>
              <a:buChar char="○"/>
              <a:defRPr sz="1200">
                <a:solidFill>
                  <a:schemeClr val="dk2"/>
                </a:solidFill>
              </a:defRPr>
            </a:lvl2pPr>
            <a:lvl3pPr marL="1371600" indent="-304800">
              <a:lnSpc>
                <a:spcPct val="115000"/>
              </a:lnSpc>
              <a:buClr>
                <a:schemeClr val="dk2"/>
              </a:buClr>
              <a:buSzPts val="1200"/>
              <a:buChar char="■"/>
              <a:defRPr sz="1200">
                <a:solidFill>
                  <a:schemeClr val="dk2"/>
                </a:solidFill>
              </a:defRPr>
            </a:lvl3pPr>
            <a:lvl4pPr marL="1828800" indent="-304800">
              <a:lnSpc>
                <a:spcPct val="115000"/>
              </a:lnSpc>
              <a:buClr>
                <a:schemeClr val="dk2"/>
              </a:buClr>
              <a:buSzPts val="1200"/>
              <a:buChar char="●"/>
              <a:defRPr sz="1200">
                <a:solidFill>
                  <a:schemeClr val="dk2"/>
                </a:solidFill>
              </a:defRPr>
            </a:lvl4pPr>
            <a:lvl5pPr marL="2286000" indent="-304800">
              <a:lnSpc>
                <a:spcPct val="115000"/>
              </a:lnSpc>
              <a:buClr>
                <a:schemeClr val="dk2"/>
              </a:buClr>
              <a:buSzPts val="1200"/>
              <a:buChar char="○"/>
              <a:defRPr sz="1200">
                <a:solidFill>
                  <a:schemeClr val="dk2"/>
                </a:solidFill>
              </a:defRPr>
            </a:lvl5pPr>
            <a:lvl6pPr marL="2743200" indent="-304800">
              <a:lnSpc>
                <a:spcPct val="115000"/>
              </a:lnSpc>
              <a:buClr>
                <a:schemeClr val="dk2"/>
              </a:buClr>
              <a:buSzPts val="1200"/>
              <a:buChar char="■"/>
              <a:defRPr sz="1200">
                <a:solidFill>
                  <a:schemeClr val="dk2"/>
                </a:solidFill>
              </a:defRPr>
            </a:lvl6pPr>
            <a:lvl7pPr marL="3200400" indent="-304800">
              <a:lnSpc>
                <a:spcPct val="115000"/>
              </a:lnSpc>
              <a:buClr>
                <a:schemeClr val="dk2"/>
              </a:buClr>
              <a:buSzPts val="1200"/>
              <a:buChar char="●"/>
              <a:defRPr sz="1200">
                <a:solidFill>
                  <a:schemeClr val="dk2"/>
                </a:solidFill>
              </a:defRPr>
            </a:lvl7pPr>
            <a:lvl8pPr marL="3657600" indent="-304800">
              <a:lnSpc>
                <a:spcPct val="115000"/>
              </a:lnSpc>
              <a:buClr>
                <a:schemeClr val="dk2"/>
              </a:buClr>
              <a:buSzPts val="1200"/>
              <a:buChar char="○"/>
              <a:defRPr sz="1200">
                <a:solidFill>
                  <a:schemeClr val="dk2"/>
                </a:solidFill>
              </a:defRPr>
            </a:lvl8pPr>
            <a:lvl9pPr marL="4114800" indent="-304800">
              <a:lnSpc>
                <a:spcPct val="115000"/>
              </a:lnSpc>
              <a:buClr>
                <a:schemeClr val="dk2"/>
              </a:buClr>
              <a:buSzPts val="1200"/>
              <a:buChar char="■"/>
              <a:defRPr sz="1200">
                <a:solidFill>
                  <a:schemeClr val="dk2"/>
                </a:solidFill>
              </a:defRPr>
            </a:lvl9pPr>
          </a:lstStyle>
          <a:p>
            <a:pPr>
              <a:buFont typeface="Arial" panose="020B0604020202020204" pitchFamily="34" charset="0"/>
              <a:buChar char="•"/>
            </a:pPr>
            <a:r>
              <a:rPr lang="en-US" sz="1400">
                <a:sym typeface="Calibri"/>
              </a:rPr>
              <a:t>User organizations leverage multi million-dollar DoD investment which has been tested, certified, and deployed</a:t>
            </a:r>
          </a:p>
          <a:p>
            <a:pPr>
              <a:buFont typeface="Arial" panose="020B0604020202020204" pitchFamily="34" charset="0"/>
              <a:buChar char="•"/>
            </a:pPr>
            <a:endParaRPr lang="en-US" sz="1400">
              <a:sym typeface="Calibri"/>
            </a:endParaRPr>
          </a:p>
          <a:p>
            <a:pPr>
              <a:buFont typeface="Arial" panose="020B0604020202020204" pitchFamily="34" charset="0"/>
              <a:buChar char="•"/>
            </a:pPr>
            <a:r>
              <a:rPr lang="en-US" sz="1400"/>
              <a:t>The projected cost savings can be measured in terms of lives and resources saved resulting from accelerated response times, TTPs and circumvention of committing limited resources (manpower, equipment, money, etc.) based on nefarious data</a:t>
            </a:r>
          </a:p>
          <a:p>
            <a:pPr>
              <a:buFont typeface="Arial" panose="020B0604020202020204" pitchFamily="34" charset="0"/>
              <a:buChar char="•"/>
            </a:pPr>
            <a:endParaRPr lang="en-US" sz="1400">
              <a:sym typeface="Calibri"/>
            </a:endParaRPr>
          </a:p>
          <a:p>
            <a:pPr>
              <a:buFont typeface="Arial" panose="020B0604020202020204" pitchFamily="34" charset="0"/>
              <a:buChar char="•"/>
            </a:pPr>
            <a:r>
              <a:rPr lang="en-US" sz="1400">
                <a:sym typeface="Calibri"/>
              </a:rPr>
              <a:t>Increase scope of mission monitoring with fewer resources and in less time == Early cyber event warning and mitigation</a:t>
            </a:r>
          </a:p>
          <a:p>
            <a:pPr>
              <a:buFont typeface="Arial" panose="020B0604020202020204" pitchFamily="34" charset="0"/>
              <a:buChar char="•"/>
            </a:pPr>
            <a:endParaRPr lang="en-US" sz="1400">
              <a:sym typeface="Calibri"/>
            </a:endParaRPr>
          </a:p>
        </p:txBody>
      </p:sp>
      <p:pic>
        <p:nvPicPr>
          <p:cNvPr id="5" name="Google Shape;91;p17">
            <a:extLst>
              <a:ext uri="{FF2B5EF4-FFF2-40B4-BE49-F238E27FC236}">
                <a16:creationId xmlns:a16="http://schemas.microsoft.com/office/drawing/2014/main" id="{6C73C42C-6159-30C8-3DAD-5DE87EF1CB99}"/>
              </a:ext>
            </a:extLst>
          </p:cNvPr>
          <p:cNvPicPr preferRelativeResize="0"/>
          <p:nvPr/>
        </p:nvPicPr>
        <p:blipFill rotWithShape="1">
          <a:blip r:embed="rId3">
            <a:alphaModFix/>
          </a:blip>
          <a:srcRect t="7589" b="11674"/>
          <a:stretch/>
        </p:blipFill>
        <p:spPr>
          <a:xfrm>
            <a:off x="0" y="4469125"/>
            <a:ext cx="1639749" cy="674375"/>
          </a:xfrm>
          <a:prstGeom prst="rect">
            <a:avLst/>
          </a:prstGeom>
          <a:noFill/>
          <a:ln>
            <a:noFill/>
          </a:ln>
        </p:spPr>
      </p:pic>
      <p:pic>
        <p:nvPicPr>
          <p:cNvPr id="8" name="Picture 7">
            <a:extLst>
              <a:ext uri="{FF2B5EF4-FFF2-40B4-BE49-F238E27FC236}">
                <a16:creationId xmlns:a16="http://schemas.microsoft.com/office/drawing/2014/main" id="{9AD048BA-9F4A-6320-68C8-19793C890F7A}"/>
              </a:ext>
            </a:extLst>
          </p:cNvPr>
          <p:cNvPicPr>
            <a:picLocks noChangeAspect="1"/>
          </p:cNvPicPr>
          <p:nvPr/>
        </p:nvPicPr>
        <p:blipFill>
          <a:blip r:embed="rId4"/>
          <a:stretch>
            <a:fillRect/>
          </a:stretch>
        </p:blipFill>
        <p:spPr>
          <a:xfrm>
            <a:off x="1661031" y="4313021"/>
            <a:ext cx="1010250" cy="770907"/>
          </a:xfrm>
          <a:prstGeom prst="rect">
            <a:avLst/>
          </a:prstGeom>
        </p:spPr>
      </p:pic>
      <p:pic>
        <p:nvPicPr>
          <p:cNvPr id="10" name="Picture 9">
            <a:extLst>
              <a:ext uri="{FF2B5EF4-FFF2-40B4-BE49-F238E27FC236}">
                <a16:creationId xmlns:a16="http://schemas.microsoft.com/office/drawing/2014/main" id="{31A96445-BC0E-EE1E-6184-31E356DFB8BA}"/>
              </a:ext>
            </a:extLst>
          </p:cNvPr>
          <p:cNvPicPr>
            <a:picLocks noChangeAspect="1"/>
          </p:cNvPicPr>
          <p:nvPr/>
        </p:nvPicPr>
        <p:blipFill>
          <a:blip r:embed="rId5"/>
          <a:stretch>
            <a:fillRect/>
          </a:stretch>
        </p:blipFill>
        <p:spPr>
          <a:xfrm>
            <a:off x="2743741" y="4225043"/>
            <a:ext cx="708697" cy="858885"/>
          </a:xfrm>
          <a:prstGeom prst="rect">
            <a:avLst/>
          </a:prstGeom>
        </p:spPr>
      </p:pic>
      <p:pic>
        <p:nvPicPr>
          <p:cNvPr id="1026" name="Picture 2" descr="NORAD Is Evolving to Meet New Threats to North America | Military.com">
            <a:extLst>
              <a:ext uri="{FF2B5EF4-FFF2-40B4-BE49-F238E27FC236}">
                <a16:creationId xmlns:a16="http://schemas.microsoft.com/office/drawing/2014/main" id="{74CE50C3-C6D3-DE0E-5E28-D8A5EA37A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8563" y="2926518"/>
            <a:ext cx="3017520" cy="20116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3">
            <a:alphaModFix/>
          </a:blip>
          <a:srcRect t="57958"/>
          <a:stretch/>
        </p:blipFill>
        <p:spPr>
          <a:xfrm>
            <a:off x="47300" y="0"/>
            <a:ext cx="9144001" cy="1082525"/>
          </a:xfrm>
          <a:prstGeom prst="rect">
            <a:avLst/>
          </a:prstGeom>
          <a:noFill/>
          <a:ln>
            <a:noFill/>
          </a:ln>
          <a:effectLst>
            <a:outerShdw blurRad="57150" dist="19050" dir="7860000" algn="bl" rotWithShape="0">
              <a:srgbClr val="000000">
                <a:alpha val="47000"/>
              </a:srgbClr>
            </a:outerShdw>
          </a:effectLst>
        </p:spPr>
      </p:pic>
      <p:sp>
        <p:nvSpPr>
          <p:cNvPr id="116" name="Google Shape;116;p20"/>
          <p:cNvSpPr txBox="1">
            <a:spLocks noGrp="1"/>
          </p:cNvSpPr>
          <p:nvPr>
            <p:ph type="title"/>
          </p:nvPr>
        </p:nvSpPr>
        <p:spPr>
          <a:xfrm>
            <a:off x="4219225" y="254912"/>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b="1" u="sng"/>
              <a:t>T</a:t>
            </a:r>
            <a:r>
              <a:rPr lang="en" sz="2500" b="1"/>
              <a:t>ransition</a:t>
            </a:r>
            <a:endParaRPr sz="2500"/>
          </a:p>
        </p:txBody>
      </p:sp>
      <p:pic>
        <p:nvPicPr>
          <p:cNvPr id="118" name="Google Shape;118;p20"/>
          <p:cNvPicPr preferRelativeResize="0"/>
          <p:nvPr/>
        </p:nvPicPr>
        <p:blipFill rotWithShape="1">
          <a:blip r:embed="rId4">
            <a:alphaModFix/>
          </a:blip>
          <a:srcRect t="7589" b="11674"/>
          <a:stretch/>
        </p:blipFill>
        <p:spPr>
          <a:xfrm>
            <a:off x="0" y="4469125"/>
            <a:ext cx="1639749" cy="674375"/>
          </a:xfrm>
          <a:prstGeom prst="rect">
            <a:avLst/>
          </a:prstGeom>
          <a:noFill/>
          <a:ln>
            <a:noFill/>
          </a:ln>
        </p:spPr>
      </p:pic>
      <p:pic>
        <p:nvPicPr>
          <p:cNvPr id="2" name="Picture 1">
            <a:extLst>
              <a:ext uri="{FF2B5EF4-FFF2-40B4-BE49-F238E27FC236}">
                <a16:creationId xmlns:a16="http://schemas.microsoft.com/office/drawing/2014/main" id="{FE8D30E3-CD4B-0A5F-31A5-8A7856DA5B8C}"/>
              </a:ext>
            </a:extLst>
          </p:cNvPr>
          <p:cNvPicPr>
            <a:picLocks noChangeAspect="1"/>
          </p:cNvPicPr>
          <p:nvPr/>
        </p:nvPicPr>
        <p:blipFill>
          <a:blip r:embed="rId5"/>
          <a:stretch>
            <a:fillRect/>
          </a:stretch>
        </p:blipFill>
        <p:spPr>
          <a:xfrm>
            <a:off x="1661031" y="4313021"/>
            <a:ext cx="1010250" cy="770907"/>
          </a:xfrm>
          <a:prstGeom prst="rect">
            <a:avLst/>
          </a:prstGeom>
        </p:spPr>
      </p:pic>
      <p:pic>
        <p:nvPicPr>
          <p:cNvPr id="4" name="Picture 3">
            <a:extLst>
              <a:ext uri="{FF2B5EF4-FFF2-40B4-BE49-F238E27FC236}">
                <a16:creationId xmlns:a16="http://schemas.microsoft.com/office/drawing/2014/main" id="{22BCE8BF-2F42-AFAA-82E1-1B04BA34E1A3}"/>
              </a:ext>
            </a:extLst>
          </p:cNvPr>
          <p:cNvPicPr>
            <a:picLocks noChangeAspect="1"/>
          </p:cNvPicPr>
          <p:nvPr/>
        </p:nvPicPr>
        <p:blipFill>
          <a:blip r:embed="rId6"/>
          <a:stretch>
            <a:fillRect/>
          </a:stretch>
        </p:blipFill>
        <p:spPr>
          <a:xfrm>
            <a:off x="2980769" y="4240347"/>
            <a:ext cx="708697" cy="858885"/>
          </a:xfrm>
          <a:prstGeom prst="rect">
            <a:avLst/>
          </a:prstGeom>
        </p:spPr>
      </p:pic>
      <p:sp>
        <p:nvSpPr>
          <p:cNvPr id="5" name="TextBox 4">
            <a:extLst>
              <a:ext uri="{FF2B5EF4-FFF2-40B4-BE49-F238E27FC236}">
                <a16:creationId xmlns:a16="http://schemas.microsoft.com/office/drawing/2014/main" id="{D0684520-959E-A1D3-15A1-D5048AE3D733}"/>
              </a:ext>
            </a:extLst>
          </p:cNvPr>
          <p:cNvSpPr txBox="1"/>
          <p:nvPr/>
        </p:nvSpPr>
        <p:spPr>
          <a:xfrm>
            <a:off x="141127" y="1189851"/>
            <a:ext cx="4521748" cy="350862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285750" indent="-182880">
              <a:buClr>
                <a:srgbClr val="002060"/>
              </a:buClr>
              <a:buSzPts val="1400"/>
              <a:buFont typeface="Arial" panose="020B0604020202020204" pitchFamily="34" charset="0"/>
              <a:buChar char="•"/>
              <a:defRPr sz="1100">
                <a:solidFill>
                  <a:srgbClr val="002060"/>
                </a:solidFill>
              </a:defRPr>
            </a:lvl1pPr>
            <a:lvl2pPr marL="914400" indent="-304800">
              <a:lnSpc>
                <a:spcPct val="115000"/>
              </a:lnSpc>
              <a:buClr>
                <a:schemeClr val="dk2"/>
              </a:buClr>
              <a:buSzPts val="1200"/>
              <a:buChar char="○"/>
              <a:defRPr sz="1200">
                <a:solidFill>
                  <a:schemeClr val="dk2"/>
                </a:solidFill>
              </a:defRPr>
            </a:lvl2pPr>
            <a:lvl3pPr marL="1371600" indent="-304800">
              <a:lnSpc>
                <a:spcPct val="115000"/>
              </a:lnSpc>
              <a:buClr>
                <a:schemeClr val="dk2"/>
              </a:buClr>
              <a:buSzPts val="1200"/>
              <a:buChar char="■"/>
              <a:defRPr sz="1200">
                <a:solidFill>
                  <a:schemeClr val="dk2"/>
                </a:solidFill>
              </a:defRPr>
            </a:lvl3pPr>
            <a:lvl4pPr marL="1828800" indent="-304800">
              <a:lnSpc>
                <a:spcPct val="115000"/>
              </a:lnSpc>
              <a:buClr>
                <a:schemeClr val="dk2"/>
              </a:buClr>
              <a:buSzPts val="1200"/>
              <a:buChar char="●"/>
              <a:defRPr sz="1200">
                <a:solidFill>
                  <a:schemeClr val="dk2"/>
                </a:solidFill>
              </a:defRPr>
            </a:lvl4pPr>
            <a:lvl5pPr marL="2286000" indent="-304800">
              <a:lnSpc>
                <a:spcPct val="115000"/>
              </a:lnSpc>
              <a:buClr>
                <a:schemeClr val="dk2"/>
              </a:buClr>
              <a:buSzPts val="1200"/>
              <a:buChar char="○"/>
              <a:defRPr sz="1200">
                <a:solidFill>
                  <a:schemeClr val="dk2"/>
                </a:solidFill>
              </a:defRPr>
            </a:lvl5pPr>
            <a:lvl6pPr marL="2743200" indent="-304800">
              <a:lnSpc>
                <a:spcPct val="115000"/>
              </a:lnSpc>
              <a:buClr>
                <a:schemeClr val="dk2"/>
              </a:buClr>
              <a:buSzPts val="1200"/>
              <a:buChar char="■"/>
              <a:defRPr sz="1200">
                <a:solidFill>
                  <a:schemeClr val="dk2"/>
                </a:solidFill>
              </a:defRPr>
            </a:lvl6pPr>
            <a:lvl7pPr marL="3200400" indent="-304800">
              <a:lnSpc>
                <a:spcPct val="115000"/>
              </a:lnSpc>
              <a:buClr>
                <a:schemeClr val="dk2"/>
              </a:buClr>
              <a:buSzPts val="1200"/>
              <a:buChar char="●"/>
              <a:defRPr sz="1200">
                <a:solidFill>
                  <a:schemeClr val="dk2"/>
                </a:solidFill>
              </a:defRPr>
            </a:lvl7pPr>
            <a:lvl8pPr marL="3657600" indent="-304800">
              <a:lnSpc>
                <a:spcPct val="115000"/>
              </a:lnSpc>
              <a:buClr>
                <a:schemeClr val="dk2"/>
              </a:buClr>
              <a:buSzPts val="1200"/>
              <a:buChar char="○"/>
              <a:defRPr sz="1200">
                <a:solidFill>
                  <a:schemeClr val="dk2"/>
                </a:solidFill>
              </a:defRPr>
            </a:lvl8pPr>
            <a:lvl9pPr marL="4114800" indent="-304800">
              <a:lnSpc>
                <a:spcPct val="115000"/>
              </a:lnSpc>
              <a:buClr>
                <a:schemeClr val="dk2"/>
              </a:buClr>
              <a:buSzPts val="1200"/>
              <a:buChar char="■"/>
              <a:defRPr sz="1200">
                <a:solidFill>
                  <a:schemeClr val="dk2"/>
                </a:solidFill>
              </a:defRPr>
            </a:lvl9pPr>
          </a:lstStyle>
          <a:p>
            <a:r>
              <a:rPr lang="en-US" sz="1200"/>
              <a:t>On 21 August 2020, Securboration Inc, with support from the Air Force Research Laboratory (AFRL) Rome Research Site, successfully deployed SNICH at the NORAD’s Eastern Air Defense Sector (EADS) in Rome, New York. </a:t>
            </a:r>
          </a:p>
          <a:p>
            <a:endParaRPr lang="en-US" sz="1200"/>
          </a:p>
          <a:p>
            <a:r>
              <a:rPr lang="en-US" sz="1200"/>
              <a:t>Since SNICH’s initial deployment, EADS has received numerous enhancements and the software has been deployed to the Western Air Defense Sector (WADS) at Joint Base Lewis-McChord, WA and the FAA Technical Center, Egg Harbor Township, NJ. </a:t>
            </a:r>
          </a:p>
          <a:p>
            <a:endParaRPr lang="en-US" sz="1200"/>
          </a:p>
          <a:p>
            <a:r>
              <a:rPr lang="en-US" sz="1200"/>
              <a:t>The technology has undergone numerous engineering tests, security scans and the </a:t>
            </a:r>
            <a:r>
              <a:rPr lang="en-US" sz="1200" b="1"/>
              <a:t>Defense Accounting Office (DAO) has issued a Certificate to Field (CTF) </a:t>
            </a:r>
            <a:r>
              <a:rPr lang="en-US" sz="1200"/>
              <a:t>for SNICH allowing government organizations to install the software on their network.</a:t>
            </a:r>
            <a:br>
              <a:rPr lang="en-US" sz="1200"/>
            </a:br>
            <a:br>
              <a:rPr lang="en-US" sz="1200"/>
            </a:br>
            <a:endParaRPr lang="en-US" sz="1200"/>
          </a:p>
        </p:txBody>
      </p:sp>
      <p:pic>
        <p:nvPicPr>
          <p:cNvPr id="3" name="Picture 2" descr="Graphical user interface&#10;&#10;Description automatically generated">
            <a:extLst>
              <a:ext uri="{FF2B5EF4-FFF2-40B4-BE49-F238E27FC236}">
                <a16:creationId xmlns:a16="http://schemas.microsoft.com/office/drawing/2014/main" id="{6EBACCF5-EE37-DEEA-244C-3C120CF5676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04782" y="1319240"/>
            <a:ext cx="4387340" cy="3149886"/>
          </a:xfrm>
          <a:prstGeom prst="rect">
            <a:avLst/>
          </a:prstGeom>
          <a:noFill/>
          <a:ln>
            <a:noFill/>
          </a:ln>
        </p:spPr>
      </p:pic>
      <p:sp>
        <p:nvSpPr>
          <p:cNvPr id="6" name="Oval 5">
            <a:extLst>
              <a:ext uri="{FF2B5EF4-FFF2-40B4-BE49-F238E27FC236}">
                <a16:creationId xmlns:a16="http://schemas.microsoft.com/office/drawing/2014/main" id="{F9B96628-78F6-D32A-BFA6-8FA9815DD3D6}"/>
              </a:ext>
            </a:extLst>
          </p:cNvPr>
          <p:cNvSpPr/>
          <p:nvPr/>
        </p:nvSpPr>
        <p:spPr>
          <a:xfrm>
            <a:off x="4979887" y="2742078"/>
            <a:ext cx="4260300" cy="5923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4572000" cy="51435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4814308" y="968855"/>
            <a:ext cx="3964650" cy="2019575"/>
          </a:xfrm>
          <a:prstGeom prst="rect">
            <a:avLst/>
          </a:prstGeom>
          <a:noFill/>
          <a:ln>
            <a:noFill/>
          </a:ln>
        </p:spPr>
      </p:pic>
      <p:pic>
        <p:nvPicPr>
          <p:cNvPr id="57" name="Google Shape;57;p13"/>
          <p:cNvPicPr preferRelativeResize="0"/>
          <p:nvPr/>
        </p:nvPicPr>
        <p:blipFill rotWithShape="1">
          <a:blip r:embed="rId4">
            <a:alphaModFix/>
          </a:blip>
          <a:srcRect l="8840" t="14116" r="8840" b="13857"/>
          <a:stretch/>
        </p:blipFill>
        <p:spPr>
          <a:xfrm>
            <a:off x="121538" y="719338"/>
            <a:ext cx="4234100" cy="3704824"/>
          </a:xfrm>
          <a:prstGeom prst="rect">
            <a:avLst/>
          </a:prstGeom>
          <a:noFill/>
          <a:ln>
            <a:noFill/>
          </a:ln>
        </p:spPr>
      </p:pic>
      <p:pic>
        <p:nvPicPr>
          <p:cNvPr id="4" name="Picture 3">
            <a:extLst>
              <a:ext uri="{FF2B5EF4-FFF2-40B4-BE49-F238E27FC236}">
                <a16:creationId xmlns:a16="http://schemas.microsoft.com/office/drawing/2014/main" id="{8C3498AD-EEEF-2C99-8CB1-24C702E3D343}"/>
              </a:ext>
            </a:extLst>
          </p:cNvPr>
          <p:cNvPicPr>
            <a:picLocks noChangeAspect="1"/>
          </p:cNvPicPr>
          <p:nvPr/>
        </p:nvPicPr>
        <p:blipFill>
          <a:blip r:embed="rId5"/>
          <a:stretch>
            <a:fillRect/>
          </a:stretch>
        </p:blipFill>
        <p:spPr>
          <a:xfrm>
            <a:off x="5241001" y="3258966"/>
            <a:ext cx="1486479" cy="1134310"/>
          </a:xfrm>
          <a:prstGeom prst="rect">
            <a:avLst/>
          </a:prstGeom>
        </p:spPr>
      </p:pic>
      <p:pic>
        <p:nvPicPr>
          <p:cNvPr id="6" name="Picture 5">
            <a:extLst>
              <a:ext uri="{FF2B5EF4-FFF2-40B4-BE49-F238E27FC236}">
                <a16:creationId xmlns:a16="http://schemas.microsoft.com/office/drawing/2014/main" id="{4C86D77A-5AA9-00FA-3E42-3833144CE379}"/>
              </a:ext>
            </a:extLst>
          </p:cNvPr>
          <p:cNvPicPr>
            <a:picLocks noChangeAspect="1"/>
          </p:cNvPicPr>
          <p:nvPr/>
        </p:nvPicPr>
        <p:blipFill>
          <a:blip r:embed="rId6"/>
          <a:stretch>
            <a:fillRect/>
          </a:stretch>
        </p:blipFill>
        <p:spPr>
          <a:xfrm>
            <a:off x="7396481" y="3160401"/>
            <a:ext cx="1042775" cy="1263761"/>
          </a:xfrm>
          <a:prstGeom prst="rect">
            <a:avLst/>
          </a:prstGeom>
        </p:spPr>
      </p:pic>
    </p:spTree>
    <p:extLst>
      <p:ext uri="{BB962C8B-B14F-4D97-AF65-F5344CB8AC3E}">
        <p14:creationId xmlns:p14="http://schemas.microsoft.com/office/powerpoint/2010/main" val="25669101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619</Words>
  <Application>Microsoft Office PowerPoint</Application>
  <PresentationFormat>On-screen Show (16:9)</PresentationFormat>
  <Paragraphs>77</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Constantia</vt:lpstr>
      <vt:lpstr>Source Sans Pro</vt:lpstr>
      <vt:lpstr>Trebuchet MS</vt:lpstr>
      <vt:lpstr>Simple Light</vt:lpstr>
      <vt:lpstr>Securboration Technology Conference Operational Cyber LOB</vt:lpstr>
      <vt:lpstr>PowerPoint Presentation</vt:lpstr>
      <vt:lpstr>Innovation</vt:lpstr>
      <vt:lpstr>Mission</vt:lpstr>
      <vt:lpstr>Performance</vt:lpstr>
      <vt:lpstr>Accelerate</vt:lpstr>
      <vt:lpstr>Cost</vt:lpstr>
      <vt:lpstr>Transition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 Hagan</dc:creator>
  <cp:lastModifiedBy>Tod Hagan</cp:lastModifiedBy>
  <cp:revision>2</cp:revision>
  <dcterms:modified xsi:type="dcterms:W3CDTF">2022-11-14T19:15:22Z</dcterms:modified>
</cp:coreProperties>
</file>